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7" r:id="rId10"/>
    <p:sldId id="264" r:id="rId11"/>
    <p:sldId id="265" r:id="rId12"/>
    <p:sldId id="266"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5" d="100"/>
          <a:sy n="115" d="100"/>
        </p:scale>
        <p:origin x="-152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BD855793-2808-41A4-9887-72A538F3A84C}" type="datetimeFigureOut">
              <a:rPr lang="en-US" smtClean="0"/>
              <a:pPr/>
              <a:t>3/17/2012</a:t>
            </a:fld>
            <a:endParaRPr lang="en-US"/>
          </a:p>
        </p:txBody>
      </p:sp>
      <p:sp>
        <p:nvSpPr>
          <p:cNvPr id="16" name="Slide Number Placeholder 15"/>
          <p:cNvSpPr>
            <a:spLocks noGrp="1"/>
          </p:cNvSpPr>
          <p:nvPr>
            <p:ph type="sldNum" sz="quarter" idx="11"/>
          </p:nvPr>
        </p:nvSpPr>
        <p:spPr/>
        <p:txBody>
          <a:bodyPr/>
          <a:lstStyle/>
          <a:p>
            <a:fld id="{2BAABD0D-751C-4579-A159-C25D6CA78015}"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D855793-2808-41A4-9887-72A538F3A84C}" type="datetimeFigureOut">
              <a:rPr lang="en-US" smtClean="0"/>
              <a:pPr/>
              <a:t>3/17/2012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AABD0D-751C-4579-A159-C25D6CA7801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D855793-2808-41A4-9887-72A538F3A84C}" type="datetimeFigureOut">
              <a:rPr lang="en-US" smtClean="0"/>
              <a:pPr/>
              <a:t>3/17/2012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AABD0D-751C-4579-A159-C25D6CA7801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BD855793-2808-41A4-9887-72A538F3A84C}" type="datetimeFigureOut">
              <a:rPr lang="en-US" smtClean="0"/>
              <a:pPr/>
              <a:t>3/17/2012</a:t>
            </a:fld>
            <a:endParaRPr lang="en-US"/>
          </a:p>
        </p:txBody>
      </p:sp>
      <p:sp>
        <p:nvSpPr>
          <p:cNvPr id="15" name="Slide Number Placeholder 14"/>
          <p:cNvSpPr>
            <a:spLocks noGrp="1"/>
          </p:cNvSpPr>
          <p:nvPr>
            <p:ph type="sldNum" sz="quarter" idx="15"/>
          </p:nvPr>
        </p:nvSpPr>
        <p:spPr/>
        <p:txBody>
          <a:bodyPr/>
          <a:lstStyle>
            <a:lvl1pPr algn="ctr">
              <a:defRPr/>
            </a:lvl1pPr>
          </a:lstStyle>
          <a:p>
            <a:fld id="{2BAABD0D-751C-4579-A159-C25D6CA78015}"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D855793-2808-41A4-9887-72A538F3A84C}" type="datetimeFigureOut">
              <a:rPr lang="en-US" smtClean="0"/>
              <a:pPr/>
              <a:t>3/17/2012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AABD0D-751C-4579-A159-C25D6CA78015}"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D855793-2808-41A4-9887-72A538F3A84C}" type="datetimeFigureOut">
              <a:rPr lang="en-US" smtClean="0"/>
              <a:pPr/>
              <a:t>3/17/2012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AABD0D-751C-4579-A159-C25D6CA78015}"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2BAABD0D-751C-4579-A159-C25D6CA78015}"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BD855793-2808-41A4-9887-72A538F3A84C}" type="datetimeFigureOut">
              <a:rPr lang="en-US" smtClean="0"/>
              <a:pPr/>
              <a:t>3/17/2012</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D855793-2808-41A4-9887-72A538F3A84C}" type="datetimeFigureOut">
              <a:rPr lang="en-US" smtClean="0"/>
              <a:pPr/>
              <a:t>3/17/2012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AABD0D-751C-4579-A159-C25D6CA78015}"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855793-2808-41A4-9887-72A538F3A84C}" type="datetimeFigureOut">
              <a:rPr lang="en-US" smtClean="0"/>
              <a:pPr/>
              <a:t>3/17/2012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AABD0D-751C-4579-A159-C25D6CA7801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BD855793-2808-41A4-9887-72A538F3A84C}" type="datetimeFigureOut">
              <a:rPr lang="en-US" smtClean="0"/>
              <a:pPr/>
              <a:t>3/17/2012</a:t>
            </a:fld>
            <a:endParaRPr lang="en-US"/>
          </a:p>
        </p:txBody>
      </p:sp>
      <p:sp>
        <p:nvSpPr>
          <p:cNvPr id="9" name="Slide Number Placeholder 8"/>
          <p:cNvSpPr>
            <a:spLocks noGrp="1"/>
          </p:cNvSpPr>
          <p:nvPr>
            <p:ph type="sldNum" sz="quarter" idx="15"/>
          </p:nvPr>
        </p:nvSpPr>
        <p:spPr/>
        <p:txBody>
          <a:bodyPr/>
          <a:lstStyle/>
          <a:p>
            <a:fld id="{2BAABD0D-751C-4579-A159-C25D6CA78015}"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BD855793-2808-41A4-9887-72A538F3A84C}" type="datetimeFigureOut">
              <a:rPr lang="en-US" smtClean="0"/>
              <a:pPr/>
              <a:t>3/17/2012</a:t>
            </a:fld>
            <a:endParaRPr lang="en-US"/>
          </a:p>
        </p:txBody>
      </p:sp>
      <p:sp>
        <p:nvSpPr>
          <p:cNvPr id="9" name="Slide Number Placeholder 8"/>
          <p:cNvSpPr>
            <a:spLocks noGrp="1"/>
          </p:cNvSpPr>
          <p:nvPr>
            <p:ph type="sldNum" sz="quarter" idx="11"/>
          </p:nvPr>
        </p:nvSpPr>
        <p:spPr/>
        <p:txBody>
          <a:bodyPr/>
          <a:lstStyle/>
          <a:p>
            <a:fld id="{2BAABD0D-751C-4579-A159-C25D6CA78015}"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BD855793-2808-41A4-9887-72A538F3A84C}" type="datetimeFigureOut">
              <a:rPr lang="en-US" smtClean="0"/>
              <a:pPr/>
              <a:t>3/17/2012</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2BAABD0D-751C-4579-A159-C25D6CA78015}"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4648200"/>
            <a:ext cx="8305800" cy="1143000"/>
          </a:xfrm>
        </p:spPr>
        <p:txBody>
          <a:bodyPr/>
          <a:lstStyle/>
          <a:p>
            <a:endParaRPr lang="en-US" dirty="0" smtClean="0"/>
          </a:p>
          <a:p>
            <a:r>
              <a:rPr lang="en-US" dirty="0" smtClean="0">
                <a:solidFill>
                  <a:schemeClr val="bg1"/>
                </a:solidFill>
              </a:rPr>
              <a:t>Paul Lorenzen</a:t>
            </a:r>
            <a:endParaRPr lang="en-US" dirty="0">
              <a:solidFill>
                <a:schemeClr val="bg1"/>
              </a:solidFill>
            </a:endParaRPr>
          </a:p>
        </p:txBody>
      </p:sp>
      <p:sp>
        <p:nvSpPr>
          <p:cNvPr id="2" name="Title 1"/>
          <p:cNvSpPr>
            <a:spLocks noGrp="1"/>
          </p:cNvSpPr>
          <p:nvPr>
            <p:ph type="ctrTitle"/>
          </p:nvPr>
        </p:nvSpPr>
        <p:spPr>
          <a:xfrm>
            <a:off x="457200" y="685800"/>
            <a:ext cx="8305800" cy="2590800"/>
          </a:xfrm>
        </p:spPr>
        <p:txBody>
          <a:bodyPr/>
          <a:lstStyle/>
          <a:p>
            <a:r>
              <a:rPr lang="en-US" dirty="0" smtClean="0">
                <a:solidFill>
                  <a:schemeClr val="bg1"/>
                </a:solidFill>
              </a:rPr>
              <a:t>SALVATION</a:t>
            </a:r>
            <a:br>
              <a:rPr lang="en-US" dirty="0" smtClean="0">
                <a:solidFill>
                  <a:schemeClr val="bg1"/>
                </a:solidFill>
              </a:rPr>
            </a:br>
            <a:r>
              <a:rPr lang="en-US" dirty="0" smtClean="0">
                <a:solidFill>
                  <a:schemeClr val="bg1"/>
                </a:solidFill>
              </a:rPr>
              <a:t>in the </a:t>
            </a:r>
            <a:br>
              <a:rPr lang="en-US" dirty="0" smtClean="0">
                <a:solidFill>
                  <a:schemeClr val="bg1"/>
                </a:solidFill>
              </a:rPr>
            </a:br>
            <a:r>
              <a:rPr lang="en-US" dirty="0" smtClean="0">
                <a:solidFill>
                  <a:schemeClr val="bg1"/>
                </a:solidFill>
              </a:rPr>
              <a:t>APOSTOLIC FATHERS</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alvation in the Apostolic Fathers - Concordance sample.jpg"/>
          <p:cNvPicPr>
            <a:picLocks noGrp="1" noChangeAspect="1"/>
          </p:cNvPicPr>
          <p:nvPr>
            <p:ph idx="1"/>
          </p:nvPr>
        </p:nvPicPr>
        <p:blipFill>
          <a:blip r:embed="rId2" cstate="print"/>
          <a:stretch>
            <a:fillRect/>
          </a:stretch>
        </p:blipFill>
        <p:spPr>
          <a:xfrm>
            <a:off x="914400" y="1295400"/>
            <a:ext cx="7200900" cy="5053644"/>
          </a:xfrm>
        </p:spPr>
      </p:pic>
      <p:sp>
        <p:nvSpPr>
          <p:cNvPr id="3" name="Title 2"/>
          <p:cNvSpPr>
            <a:spLocks noGrp="1"/>
          </p:cNvSpPr>
          <p:nvPr>
            <p:ph type="title"/>
          </p:nvPr>
        </p:nvSpPr>
        <p:spPr/>
        <p:txBody>
          <a:bodyPr/>
          <a:lstStyle/>
          <a:p>
            <a:r>
              <a:rPr lang="en-US" dirty="0" smtClean="0">
                <a:solidFill>
                  <a:schemeClr val="bg1"/>
                </a:solidFill>
              </a:rPr>
              <a:t>2. CREATE </a:t>
            </a:r>
            <a:r>
              <a:rPr lang="en-US" dirty="0" smtClean="0">
                <a:solidFill>
                  <a:schemeClr val="bg1"/>
                </a:solidFill>
              </a:rPr>
              <a:t>THE CONCORDANCE</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buNone/>
            </a:pPr>
            <a:r>
              <a:rPr lang="en-US" dirty="0" smtClean="0"/>
              <a:t>    </a:t>
            </a:r>
            <a:r>
              <a:rPr lang="en-US" b="1" u="sng" dirty="0" smtClean="0"/>
              <a:t>EXAMPLE</a:t>
            </a:r>
            <a:r>
              <a:rPr lang="en-US" dirty="0" smtClean="0"/>
              <a:t>:  I Clement – Savior [</a:t>
            </a:r>
            <a:r>
              <a:rPr lang="en-US" dirty="0" err="1" smtClean="0"/>
              <a:t>σωτήρ</a:t>
            </a:r>
            <a:r>
              <a:rPr lang="en-US" dirty="0" smtClean="0"/>
              <a:t>] </a:t>
            </a:r>
            <a:br>
              <a:rPr lang="en-US" dirty="0" smtClean="0"/>
            </a:br>
            <a:r>
              <a:rPr lang="en-US" dirty="0" smtClean="0"/>
              <a:t/>
            </a:r>
            <a:br>
              <a:rPr lang="en-US" dirty="0" smtClean="0"/>
            </a:br>
            <a:r>
              <a:rPr lang="en-US" dirty="0" smtClean="0"/>
              <a:t>The term Savior [</a:t>
            </a:r>
            <a:r>
              <a:rPr lang="en-US" dirty="0" err="1" smtClean="0"/>
              <a:t>σωτήρ</a:t>
            </a:r>
            <a:r>
              <a:rPr lang="en-US" dirty="0" smtClean="0"/>
              <a:t>] is found only once in First Clement, in 59:3. This is in the context of the long prayer referenced earlier and describes God as the "Savior."  While there are references in the prayer to Jesus Christ, it appears that the reference in this context to Savior is </a:t>
            </a:r>
            <a:r>
              <a:rPr lang="en-US" i="1" dirty="0" smtClean="0"/>
              <a:t>not</a:t>
            </a:r>
            <a:r>
              <a:rPr lang="en-US" dirty="0" smtClean="0"/>
              <a:t> to Jesus Christ but rather to God the Father.  The primary verb in this sentence is found back at the beginning of verse three where it says "Grant us, Lord, . . ." [</a:t>
            </a:r>
            <a:r>
              <a:rPr lang="el-GR" dirty="0" smtClean="0"/>
              <a:t>δὸς ἡμῖν</a:t>
            </a:r>
            <a:r>
              <a:rPr lang="en-US" dirty="0" smtClean="0"/>
              <a:t>, </a:t>
            </a:r>
            <a:r>
              <a:rPr lang="el-GR" dirty="0" smtClean="0"/>
              <a:t>κύριε</a:t>
            </a:r>
            <a:r>
              <a:rPr lang="en-US" dirty="0" smtClean="0"/>
              <a:t>].  Toward the end of verse 4 Clement refers to "Jesus Christ, your beloved Servant."  Thus, since he indicates that Jesus is the beloved Servant of the one addressed, the one addressed </a:t>
            </a:r>
            <a:r>
              <a:rPr lang="en-US" i="1" dirty="0" smtClean="0"/>
              <a:t>must</a:t>
            </a:r>
            <a:r>
              <a:rPr lang="en-US" dirty="0" smtClean="0"/>
              <a:t> be God the Father.   In verse 4 it then describes the one petitioned, God the Father, as "the 'Savior of those in despair'."  Thus, it is clear that this use of </a:t>
            </a:r>
            <a:r>
              <a:rPr lang="en-US" dirty="0" err="1" smtClean="0"/>
              <a:t>σωτήρ</a:t>
            </a:r>
            <a:r>
              <a:rPr lang="en-US" dirty="0" smtClean="0"/>
              <a:t> does </a:t>
            </a:r>
            <a:r>
              <a:rPr lang="en-US" i="1" dirty="0" smtClean="0"/>
              <a:t>not</a:t>
            </a:r>
            <a:r>
              <a:rPr lang="en-US" dirty="0" smtClean="0"/>
              <a:t> refer to Jesus Christ as Savior but to God the Father as Savior.  This is a generic reference to God as Savior and is in the context of recognizing the magnificence of God in praise and adds nothing to our understanding of </a:t>
            </a:r>
            <a:r>
              <a:rPr lang="en-US" dirty="0" err="1" smtClean="0"/>
              <a:t>Clement's</a:t>
            </a:r>
            <a:r>
              <a:rPr lang="en-US" dirty="0" smtClean="0"/>
              <a:t> view of the individual believer's salvation. [Page 23]</a:t>
            </a:r>
          </a:p>
          <a:p>
            <a:endParaRPr lang="en-US" dirty="0"/>
          </a:p>
        </p:txBody>
      </p:sp>
      <p:sp>
        <p:nvSpPr>
          <p:cNvPr id="3" name="Title 2"/>
          <p:cNvSpPr>
            <a:spLocks noGrp="1"/>
          </p:cNvSpPr>
          <p:nvPr>
            <p:ph type="title"/>
          </p:nvPr>
        </p:nvSpPr>
        <p:spPr/>
        <p:txBody>
          <a:bodyPr/>
          <a:lstStyle/>
          <a:p>
            <a:r>
              <a:rPr lang="en-US" dirty="0" smtClean="0">
                <a:solidFill>
                  <a:schemeClr val="bg1"/>
                </a:solidFill>
              </a:rPr>
              <a:t>3. ANALYZE </a:t>
            </a:r>
            <a:r>
              <a:rPr lang="en-US" dirty="0" smtClean="0">
                <a:solidFill>
                  <a:schemeClr val="bg1"/>
                </a:solidFill>
              </a:rPr>
              <a:t>EACH OCCURRENCE</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a:buNone/>
            </a:pPr>
            <a:r>
              <a:rPr lang="en-US" b="1" dirty="0" smtClean="0"/>
              <a:t>First Clement Soteriology (Theology of Salvation)</a:t>
            </a:r>
          </a:p>
          <a:p>
            <a:pPr>
              <a:buNone/>
            </a:pPr>
            <a:r>
              <a:rPr lang="en-US" dirty="0" smtClean="0"/>
              <a:t>     In our search to understand the soteriology reflected in First Clement and comparing that with the soteriology found in Ephesians 2:8-9, we are disappointed in what we have found.  Most of the occurrences of our salvation terminology do not have significant personal spiritual content.  Those that do appear to present an understanding of salvation as </a:t>
            </a:r>
            <a:r>
              <a:rPr lang="en-US" b="1" i="1" dirty="0" smtClean="0"/>
              <a:t>that which is achieved</a:t>
            </a:r>
            <a:r>
              <a:rPr lang="en-US" b="1" dirty="0" smtClean="0"/>
              <a:t> </a:t>
            </a:r>
            <a:r>
              <a:rPr lang="en-US" b="1" i="1" dirty="0" smtClean="0"/>
              <a:t>rather than received</a:t>
            </a:r>
            <a:r>
              <a:rPr lang="en-US" i="1" dirty="0" smtClean="0"/>
              <a:t>.</a:t>
            </a:r>
            <a:r>
              <a:rPr lang="en-US" dirty="0" smtClean="0"/>
              <a:t>  The believer is given "grace" but that grace is the example and teaching of Jesus in his ministry and death on the cross.  That "grace" enables the believer to have his eyes opened and his knowledge increased so that, properly motivated, he will conform his behavior with proper repentance and penitence that will result in his achieving a future salvation.  This might be excused to a certain extent by remembering the purpose of First Clement - to urge a proper ecclesiastical structure in the Corinthian church by restoring the church leadership and restore unity with the body of that church.  With this objective, we would not expect to see a crystal clear presentation of the gospel of grace.  However, those glimpses we are given into </a:t>
            </a:r>
            <a:r>
              <a:rPr lang="en-US" dirty="0" err="1" smtClean="0"/>
              <a:t>Clement's</a:t>
            </a:r>
            <a:r>
              <a:rPr lang="en-US" dirty="0" smtClean="0"/>
              <a:t> understanding present an understanding of soteriology that could easily be endorsed by Pelagius and others in the following centuries who ascribe salvation to the believer's conduct and efforts, at least in maintaining, if not in obtaining eternal salvation. [Page 26]</a:t>
            </a:r>
            <a:endParaRPr lang="en-US" dirty="0"/>
          </a:p>
        </p:txBody>
      </p:sp>
      <p:sp>
        <p:nvSpPr>
          <p:cNvPr id="3" name="Title 2"/>
          <p:cNvSpPr>
            <a:spLocks noGrp="1"/>
          </p:cNvSpPr>
          <p:nvPr>
            <p:ph type="title"/>
          </p:nvPr>
        </p:nvSpPr>
        <p:spPr/>
        <p:txBody>
          <a:bodyPr/>
          <a:lstStyle/>
          <a:p>
            <a:r>
              <a:rPr lang="en-US" dirty="0" smtClean="0">
                <a:solidFill>
                  <a:schemeClr val="bg1"/>
                </a:solidFill>
              </a:rPr>
              <a:t>4. EXTRACT  </a:t>
            </a:r>
            <a:r>
              <a:rPr lang="en-US" dirty="0" smtClean="0">
                <a:solidFill>
                  <a:schemeClr val="bg1"/>
                </a:solidFill>
              </a:rPr>
              <a:t>A </a:t>
            </a:r>
            <a:r>
              <a:rPr lang="en-US" dirty="0" smtClean="0">
                <a:solidFill>
                  <a:schemeClr val="bg1"/>
                </a:solidFill>
              </a:rPr>
              <a:t> “</a:t>
            </a:r>
            <a:r>
              <a:rPr lang="en-US" dirty="0" smtClean="0">
                <a:solidFill>
                  <a:schemeClr val="bg1"/>
                </a:solidFill>
              </a:rPr>
              <a:t>THEOLOGY”</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alvation in the Apostolic Fathers - Table and graph.jpg"/>
          <p:cNvPicPr>
            <a:picLocks noGrp="1" noChangeAspect="1"/>
          </p:cNvPicPr>
          <p:nvPr>
            <p:ph idx="1"/>
          </p:nvPr>
        </p:nvPicPr>
        <p:blipFill>
          <a:blip r:embed="rId2" cstate="print"/>
          <a:stretch>
            <a:fillRect/>
          </a:stretch>
        </p:blipFill>
        <p:spPr>
          <a:xfrm>
            <a:off x="1981200" y="1371600"/>
            <a:ext cx="4810904" cy="5129766"/>
          </a:xfrm>
        </p:spPr>
      </p:pic>
      <p:sp>
        <p:nvSpPr>
          <p:cNvPr id="3" name="Title 2"/>
          <p:cNvSpPr>
            <a:spLocks noGrp="1"/>
          </p:cNvSpPr>
          <p:nvPr>
            <p:ph type="title"/>
          </p:nvPr>
        </p:nvSpPr>
        <p:spPr/>
        <p:txBody>
          <a:bodyPr/>
          <a:lstStyle/>
          <a:p>
            <a:r>
              <a:rPr lang="en-US" dirty="0" smtClean="0">
                <a:solidFill>
                  <a:schemeClr val="bg1"/>
                </a:solidFill>
              </a:rPr>
              <a:t>5. RESULTS </a:t>
            </a:r>
            <a:r>
              <a:rPr lang="en-US" dirty="0" smtClean="0">
                <a:solidFill>
                  <a:schemeClr val="bg1"/>
                </a:solidFill>
              </a:rPr>
              <a:t>OF THE STUDY</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alvation in the Apostolic Fathers - Summary table - top.jpg"/>
          <p:cNvPicPr>
            <a:picLocks noGrp="1" noChangeAspect="1"/>
          </p:cNvPicPr>
          <p:nvPr>
            <p:ph idx="1"/>
          </p:nvPr>
        </p:nvPicPr>
        <p:blipFill>
          <a:blip r:embed="rId2" cstate="print"/>
          <a:stretch>
            <a:fillRect/>
          </a:stretch>
        </p:blipFill>
        <p:spPr>
          <a:xfrm>
            <a:off x="463766" y="1524000"/>
            <a:ext cx="8216467" cy="4572000"/>
          </a:xfrm>
        </p:spPr>
      </p:pic>
      <p:sp>
        <p:nvSpPr>
          <p:cNvPr id="3" name="Title 2"/>
          <p:cNvSpPr>
            <a:spLocks noGrp="1"/>
          </p:cNvSpPr>
          <p:nvPr>
            <p:ph type="title"/>
          </p:nvPr>
        </p:nvSpPr>
        <p:spPr/>
        <p:txBody>
          <a:bodyPr/>
          <a:lstStyle/>
          <a:p>
            <a:r>
              <a:rPr lang="en-US" dirty="0" smtClean="0">
                <a:solidFill>
                  <a:schemeClr val="bg1"/>
                </a:solidFill>
              </a:rPr>
              <a:t>RESULTS OF THE STUDY</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alvation in the Apostolic Fathers - Summary table - bottom.jpg"/>
          <p:cNvPicPr>
            <a:picLocks noGrp="1" noChangeAspect="1"/>
          </p:cNvPicPr>
          <p:nvPr>
            <p:ph idx="1"/>
          </p:nvPr>
        </p:nvPicPr>
        <p:blipFill>
          <a:blip r:embed="rId2" cstate="print"/>
          <a:stretch>
            <a:fillRect/>
          </a:stretch>
        </p:blipFill>
        <p:spPr>
          <a:xfrm>
            <a:off x="592372" y="1524000"/>
            <a:ext cx="7959256" cy="4572000"/>
          </a:xfrm>
        </p:spPr>
      </p:pic>
      <p:sp>
        <p:nvSpPr>
          <p:cNvPr id="3" name="Title 2"/>
          <p:cNvSpPr>
            <a:spLocks noGrp="1"/>
          </p:cNvSpPr>
          <p:nvPr>
            <p:ph type="title"/>
          </p:nvPr>
        </p:nvSpPr>
        <p:spPr/>
        <p:txBody>
          <a:bodyPr/>
          <a:lstStyle/>
          <a:p>
            <a:r>
              <a:rPr lang="en-US" dirty="0" smtClean="0">
                <a:solidFill>
                  <a:schemeClr val="bg1"/>
                </a:solidFill>
              </a:rPr>
              <a:t>RESULTS OF THE STUDY</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229600" cy="4191000"/>
          </a:xfrm>
        </p:spPr>
        <p:txBody>
          <a:bodyPr/>
          <a:lstStyle/>
          <a:p>
            <a:pPr marL="514350" indent="-514350">
              <a:buFont typeface="+mj-lt"/>
              <a:buAutoNum type="arabicPeriod"/>
            </a:pPr>
            <a:r>
              <a:rPr lang="en-US" dirty="0" smtClean="0"/>
              <a:t>Barnabas &amp; First Clement – </a:t>
            </a:r>
            <a:r>
              <a:rPr lang="en-US" b="1" i="1" dirty="0" smtClean="0"/>
              <a:t>Very Disappointing</a:t>
            </a:r>
            <a:r>
              <a:rPr lang="en-US" dirty="0" smtClean="0"/>
              <a:t/>
            </a:r>
            <a:br>
              <a:rPr lang="en-US" dirty="0" smtClean="0"/>
            </a:br>
            <a:endParaRPr lang="en-US" dirty="0" smtClean="0"/>
          </a:p>
          <a:p>
            <a:pPr marL="514350" indent="-514350">
              <a:buFont typeface="+mj-lt"/>
              <a:buAutoNum type="arabicPeriod"/>
            </a:pPr>
            <a:r>
              <a:rPr lang="en-US" dirty="0" smtClean="0"/>
              <a:t>Second Clement &amp; </a:t>
            </a:r>
            <a:r>
              <a:rPr lang="en-US" dirty="0" err="1" smtClean="0"/>
              <a:t>Diognetus</a:t>
            </a:r>
            <a:r>
              <a:rPr lang="en-US" dirty="0" smtClean="0"/>
              <a:t> – </a:t>
            </a:r>
            <a:r>
              <a:rPr lang="en-US" b="1" i="1" dirty="0" smtClean="0"/>
              <a:t>Crystal Clear Soteriology</a:t>
            </a:r>
            <a:r>
              <a:rPr lang="en-US" dirty="0" smtClean="0"/>
              <a:t/>
            </a:r>
            <a:br>
              <a:rPr lang="en-US" dirty="0" smtClean="0"/>
            </a:br>
            <a:endParaRPr lang="en-US" dirty="0" smtClean="0"/>
          </a:p>
          <a:p>
            <a:pPr marL="514350" indent="-514350">
              <a:buFont typeface="+mj-lt"/>
              <a:buAutoNum type="arabicPeriod"/>
            </a:pPr>
            <a:r>
              <a:rPr lang="en-US" dirty="0" smtClean="0"/>
              <a:t>Other Documents – </a:t>
            </a:r>
            <a:r>
              <a:rPr lang="en-US" b="1" i="1" dirty="0" smtClean="0"/>
              <a:t>Soteriology </a:t>
            </a:r>
            <a:r>
              <a:rPr lang="en-US" b="1" i="1" dirty="0" smtClean="0"/>
              <a:t>is not </a:t>
            </a:r>
            <a:r>
              <a:rPr lang="en-US" b="1" i="1" dirty="0" smtClean="0"/>
              <a:t>clear </a:t>
            </a:r>
            <a:r>
              <a:rPr lang="en-US" dirty="0" smtClean="0"/>
              <a:t>but </a:t>
            </a:r>
            <a:r>
              <a:rPr lang="en-US" dirty="0" smtClean="0"/>
              <a:t>the objectives of the document did </a:t>
            </a:r>
            <a:r>
              <a:rPr lang="en-US" b="1" u="sng" dirty="0" smtClean="0"/>
              <a:t>not</a:t>
            </a:r>
            <a:r>
              <a:rPr lang="en-US" dirty="0" smtClean="0"/>
              <a:t> deal </a:t>
            </a:r>
            <a:r>
              <a:rPr lang="en-US" b="1" i="1" u="sng" dirty="0" smtClean="0"/>
              <a:t>directly</a:t>
            </a:r>
            <a:r>
              <a:rPr lang="en-US" dirty="0" smtClean="0"/>
              <a:t> with </a:t>
            </a:r>
            <a:r>
              <a:rPr lang="en-US" dirty="0" smtClean="0"/>
              <a:t>this doctrine</a:t>
            </a:r>
            <a:endParaRPr lang="en-US" dirty="0"/>
          </a:p>
        </p:txBody>
      </p:sp>
      <p:sp>
        <p:nvSpPr>
          <p:cNvPr id="3" name="Title 2"/>
          <p:cNvSpPr>
            <a:spLocks noGrp="1"/>
          </p:cNvSpPr>
          <p:nvPr>
            <p:ph type="title"/>
          </p:nvPr>
        </p:nvSpPr>
        <p:spPr/>
        <p:txBody>
          <a:bodyPr/>
          <a:lstStyle/>
          <a:p>
            <a:r>
              <a:rPr lang="en-US" dirty="0" smtClean="0">
                <a:solidFill>
                  <a:schemeClr val="bg1"/>
                </a:solidFill>
              </a:rPr>
              <a:t>RESULTS OF THE STUDY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229600" cy="4191000"/>
          </a:xfrm>
        </p:spPr>
        <p:txBody>
          <a:bodyPr>
            <a:normAutofit fontScale="85000" lnSpcReduction="20000"/>
          </a:bodyPr>
          <a:lstStyle/>
          <a:p>
            <a:pPr marL="514350" indent="-514350">
              <a:buNone/>
            </a:pPr>
            <a:r>
              <a:rPr lang="en-US" b="1" u="sng" dirty="0" smtClean="0"/>
              <a:t>CONCLUSION OF THE </a:t>
            </a:r>
            <a:r>
              <a:rPr lang="en-US" b="1" u="sng" dirty="0" smtClean="0"/>
              <a:t>PAPER [pg 122-23]</a:t>
            </a:r>
            <a:r>
              <a:rPr lang="en-US" dirty="0" smtClean="0"/>
              <a:t/>
            </a:r>
            <a:br>
              <a:rPr lang="en-US" dirty="0" smtClean="0"/>
            </a:br>
            <a:r>
              <a:rPr lang="en-US" dirty="0" smtClean="0"/>
              <a:t/>
            </a:r>
            <a:br>
              <a:rPr lang="en-US" dirty="0" smtClean="0"/>
            </a:br>
            <a:r>
              <a:rPr lang="en-US" dirty="0" smtClean="0"/>
              <a:t>“Finally</a:t>
            </a:r>
            <a:r>
              <a:rPr lang="en-US" dirty="0" smtClean="0"/>
              <a:t>, it is encouraging to see that through the early centuries of the church, the message </a:t>
            </a:r>
            <a:r>
              <a:rPr lang="en-US" i="1" dirty="0" smtClean="0"/>
              <a:t>did</a:t>
            </a:r>
            <a:r>
              <a:rPr lang="en-US" dirty="0" smtClean="0"/>
              <a:t> survive even though some even within the church did not fully understand, or were not able to clearly communicate, the New Testament message.  It is also especially encouraging that, although the </a:t>
            </a:r>
            <a:r>
              <a:rPr lang="en-US" i="1" dirty="0" smtClean="0"/>
              <a:t>Epistle of Barnabas</a:t>
            </a:r>
            <a:r>
              <a:rPr lang="en-US" dirty="0" smtClean="0"/>
              <a:t> circulated for centuries actually incorporated within some of the collections of what eventually became the New Testament canon, the church, in its wisdom, eventually rejected </a:t>
            </a:r>
            <a:r>
              <a:rPr lang="en-US" i="1" dirty="0" smtClean="0"/>
              <a:t>Barnabas</a:t>
            </a:r>
            <a:r>
              <a:rPr lang="en-US" dirty="0" smtClean="0"/>
              <a:t> as not being worthy of inclusion in the accepted canon. </a:t>
            </a:r>
          </a:p>
          <a:p>
            <a:pPr marL="514350" indent="-514350">
              <a:buNone/>
            </a:pPr>
            <a:r>
              <a:rPr lang="en-US" dirty="0" smtClean="0"/>
              <a:t/>
            </a:r>
            <a:br>
              <a:rPr lang="en-US" dirty="0" smtClean="0"/>
            </a:br>
            <a:endParaRPr lang="en-US" dirty="0" smtClean="0"/>
          </a:p>
        </p:txBody>
      </p:sp>
      <p:sp>
        <p:nvSpPr>
          <p:cNvPr id="3" name="Title 2"/>
          <p:cNvSpPr>
            <a:spLocks noGrp="1"/>
          </p:cNvSpPr>
          <p:nvPr>
            <p:ph type="title"/>
          </p:nvPr>
        </p:nvSpPr>
        <p:spPr/>
        <p:txBody>
          <a:bodyPr/>
          <a:lstStyle/>
          <a:p>
            <a:r>
              <a:rPr lang="en-US" dirty="0" smtClean="0">
                <a:solidFill>
                  <a:schemeClr val="bg1"/>
                </a:solidFill>
              </a:rPr>
              <a:t>RESULTS OF THE STUDY</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229600" cy="4191000"/>
          </a:xfrm>
        </p:spPr>
        <p:txBody>
          <a:bodyPr>
            <a:normAutofit/>
          </a:bodyPr>
          <a:lstStyle/>
          <a:p>
            <a:pPr marL="514350" indent="-514350">
              <a:buNone/>
            </a:pPr>
            <a:r>
              <a:rPr lang="en-US" dirty="0" smtClean="0"/>
              <a:t/>
            </a:r>
            <a:br>
              <a:rPr lang="en-US" dirty="0" smtClean="0"/>
            </a:br>
            <a:r>
              <a:rPr lang="en-US" dirty="0" smtClean="0"/>
              <a:t/>
            </a:r>
            <a:br>
              <a:rPr lang="en-US" dirty="0" smtClean="0"/>
            </a:br>
            <a:endParaRPr lang="en-US" dirty="0" smtClean="0"/>
          </a:p>
          <a:p>
            <a:pPr marL="514350" indent="-514350">
              <a:buNone/>
            </a:pPr>
            <a:r>
              <a:rPr lang="en-US" dirty="0" smtClean="0"/>
              <a:t/>
            </a:r>
            <a:br>
              <a:rPr lang="en-US" dirty="0" smtClean="0"/>
            </a:br>
            <a:endParaRPr lang="en-US" dirty="0" smtClean="0"/>
          </a:p>
        </p:txBody>
      </p:sp>
      <p:sp>
        <p:nvSpPr>
          <p:cNvPr id="3" name="Title 2"/>
          <p:cNvSpPr>
            <a:spLocks noGrp="1"/>
          </p:cNvSpPr>
          <p:nvPr>
            <p:ph type="title"/>
          </p:nvPr>
        </p:nvSpPr>
        <p:spPr/>
        <p:txBody>
          <a:bodyPr/>
          <a:lstStyle/>
          <a:p>
            <a:r>
              <a:rPr lang="en-US" dirty="0" smtClean="0">
                <a:solidFill>
                  <a:schemeClr val="bg1"/>
                </a:solidFill>
              </a:rPr>
              <a:t>RESULTS OF THE STUDY</a:t>
            </a:r>
            <a:endParaRPr lang="en-US" dirty="0"/>
          </a:p>
        </p:txBody>
      </p:sp>
      <p:sp>
        <p:nvSpPr>
          <p:cNvPr id="4" name="TextBox 3"/>
          <p:cNvSpPr txBox="1"/>
          <p:nvPr/>
        </p:nvSpPr>
        <p:spPr>
          <a:xfrm>
            <a:off x="762000" y="1828800"/>
            <a:ext cx="7543800" cy="3785652"/>
          </a:xfrm>
          <a:prstGeom prst="rect">
            <a:avLst/>
          </a:prstGeom>
          <a:noFill/>
        </p:spPr>
        <p:txBody>
          <a:bodyPr wrap="square" rtlCol="0">
            <a:spAutoFit/>
          </a:bodyPr>
          <a:lstStyle/>
          <a:p>
            <a:r>
              <a:rPr lang="en-US" sz="2400" dirty="0" smtClean="0"/>
              <a:t>“I </a:t>
            </a:r>
            <a:r>
              <a:rPr lang="en-US" sz="2400" dirty="0" smtClean="0"/>
              <a:t>am reminded as I close the conclusion of this paper of an experience I had as an associate staff member in a Nazarene Church in Sparks, Nevada years ago.  On a Wednesday evening, while trying to teach a group how to use the “diagnostic questions” in </a:t>
            </a:r>
            <a:r>
              <a:rPr lang="en-US" sz="2400" i="1" dirty="0" smtClean="0"/>
              <a:t>Evangelism Explosion</a:t>
            </a:r>
            <a:r>
              <a:rPr lang="en-US" sz="2400" dirty="0" smtClean="0"/>
              <a:t>, by D. James Kennedy, I decided to demonstrate by asking the questions of an old, long-time, board member of the church, thinking that he would give the correct answer and demonstrate how well the questions worked. </a:t>
            </a:r>
            <a:endParaRPr lang="en-US"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229600" cy="4191000"/>
          </a:xfrm>
        </p:spPr>
        <p:txBody>
          <a:bodyPr>
            <a:normAutofit/>
          </a:bodyPr>
          <a:lstStyle/>
          <a:p>
            <a:pPr marL="514350" indent="-514350">
              <a:buNone/>
            </a:pPr>
            <a:r>
              <a:rPr lang="en-US" dirty="0" smtClean="0"/>
              <a:t/>
            </a:r>
            <a:br>
              <a:rPr lang="en-US" dirty="0" smtClean="0"/>
            </a:br>
            <a:r>
              <a:rPr lang="en-US" dirty="0" smtClean="0"/>
              <a:t/>
            </a:r>
            <a:br>
              <a:rPr lang="en-US" dirty="0" smtClean="0"/>
            </a:br>
            <a:endParaRPr lang="en-US" dirty="0" smtClean="0"/>
          </a:p>
          <a:p>
            <a:pPr marL="514350" indent="-514350">
              <a:buNone/>
            </a:pPr>
            <a:r>
              <a:rPr lang="en-US" dirty="0" smtClean="0"/>
              <a:t/>
            </a:r>
            <a:br>
              <a:rPr lang="en-US" dirty="0" smtClean="0"/>
            </a:br>
            <a:endParaRPr lang="en-US" dirty="0" smtClean="0"/>
          </a:p>
        </p:txBody>
      </p:sp>
      <p:sp>
        <p:nvSpPr>
          <p:cNvPr id="3" name="Title 2"/>
          <p:cNvSpPr>
            <a:spLocks noGrp="1"/>
          </p:cNvSpPr>
          <p:nvPr>
            <p:ph type="title"/>
          </p:nvPr>
        </p:nvSpPr>
        <p:spPr/>
        <p:txBody>
          <a:bodyPr/>
          <a:lstStyle/>
          <a:p>
            <a:r>
              <a:rPr lang="en-US" dirty="0" smtClean="0">
                <a:solidFill>
                  <a:schemeClr val="bg1"/>
                </a:solidFill>
              </a:rPr>
              <a:t>RESULTS OF THE STUDY</a:t>
            </a:r>
            <a:endParaRPr lang="en-US" dirty="0"/>
          </a:p>
        </p:txBody>
      </p:sp>
      <p:sp>
        <p:nvSpPr>
          <p:cNvPr id="4" name="TextBox 3"/>
          <p:cNvSpPr txBox="1"/>
          <p:nvPr/>
        </p:nvSpPr>
        <p:spPr>
          <a:xfrm>
            <a:off x="762000" y="1600200"/>
            <a:ext cx="7543800" cy="4524315"/>
          </a:xfrm>
          <a:prstGeom prst="rect">
            <a:avLst/>
          </a:prstGeom>
          <a:noFill/>
        </p:spPr>
        <p:txBody>
          <a:bodyPr wrap="square" rtlCol="0">
            <a:spAutoFit/>
          </a:bodyPr>
          <a:lstStyle/>
          <a:p>
            <a:r>
              <a:rPr lang="en-US" sz="2400" dirty="0" smtClean="0"/>
              <a:t>“I </a:t>
            </a:r>
            <a:r>
              <a:rPr lang="en-US" sz="2400" dirty="0" smtClean="0"/>
              <a:t>asked the first question: </a:t>
            </a:r>
            <a:r>
              <a:rPr lang="en-US" sz="2400" dirty="0" smtClean="0"/>
              <a:t>‘</a:t>
            </a:r>
            <a:r>
              <a:rPr lang="en-US" sz="2400" i="1" dirty="0" smtClean="0"/>
              <a:t>Have </a:t>
            </a:r>
            <a:r>
              <a:rPr lang="en-US" sz="2400" i="1" dirty="0" smtClean="0"/>
              <a:t>you come to the place in your spiritual life where you know for sure that if you were to die tonight you would go to heaven</a:t>
            </a:r>
            <a:r>
              <a:rPr lang="en-US" sz="2400" dirty="0" smtClean="0"/>
              <a:t>?’  </a:t>
            </a:r>
            <a:r>
              <a:rPr lang="en-US" sz="2400" dirty="0" smtClean="0"/>
              <a:t>He answered with a resounding </a:t>
            </a:r>
            <a:r>
              <a:rPr lang="en-US" sz="2400" dirty="0" smtClean="0"/>
              <a:t>‘yes.’  </a:t>
            </a:r>
            <a:r>
              <a:rPr lang="en-US" sz="2400" i="1" dirty="0" smtClean="0"/>
              <a:t>So far so good</a:t>
            </a:r>
            <a:r>
              <a:rPr lang="en-US" sz="2400" dirty="0" smtClean="0"/>
              <a:t>.</a:t>
            </a:r>
          </a:p>
          <a:p>
            <a:endParaRPr lang="en-US" sz="2400" dirty="0" smtClean="0"/>
          </a:p>
          <a:p>
            <a:r>
              <a:rPr lang="en-US" sz="2400" dirty="0" smtClean="0"/>
              <a:t>“I </a:t>
            </a:r>
            <a:r>
              <a:rPr lang="en-US" sz="2400" dirty="0" smtClean="0"/>
              <a:t>asked the second question:  </a:t>
            </a:r>
            <a:r>
              <a:rPr lang="en-US" sz="2400" dirty="0" smtClean="0"/>
              <a:t>‘</a:t>
            </a:r>
            <a:r>
              <a:rPr lang="en-US" sz="2400" i="1" dirty="0" smtClean="0"/>
              <a:t>Suppose </a:t>
            </a:r>
            <a:r>
              <a:rPr lang="en-US" sz="2400" i="1" dirty="0" smtClean="0"/>
              <a:t>you were to die tonight and stand before God and he were to ask you, ‘why should I let you into my heaven?’ what would you say</a:t>
            </a:r>
            <a:r>
              <a:rPr lang="en-US" sz="2400" dirty="0" smtClean="0"/>
              <a:t>?’  </a:t>
            </a:r>
            <a:r>
              <a:rPr lang="en-US" sz="2400" dirty="0" smtClean="0"/>
              <a:t>His answer was a confident statement that he had been a member of the Nazarene Church for 60 years, paid his tithe, etc., etc., etc., and he was confident that he was </a:t>
            </a:r>
            <a:r>
              <a:rPr lang="en-US" sz="2400" i="1" dirty="0" smtClean="0"/>
              <a:t>good enough</a:t>
            </a:r>
            <a:r>
              <a:rPr lang="en-US" sz="2400" dirty="0" smtClean="0"/>
              <a:t>!  </a:t>
            </a:r>
            <a:r>
              <a:rPr lang="en-US" sz="2400" b="1" dirty="0" smtClean="0"/>
              <a:t>[</a:t>
            </a:r>
            <a:r>
              <a:rPr lang="en-US" sz="2400" b="1" i="1" u="sng" dirty="0" smtClean="0"/>
              <a:t>Not</a:t>
            </a:r>
            <a:r>
              <a:rPr lang="en-US" sz="2400" b="1" i="1" dirty="0" smtClean="0"/>
              <a:t> the right answer</a:t>
            </a:r>
            <a:r>
              <a:rPr lang="en-US" sz="2400" b="1" dirty="0" smtClean="0"/>
              <a:t>!]</a:t>
            </a:r>
            <a:r>
              <a:rPr lang="en-US" sz="2400" dirty="0" smtClean="0"/>
              <a:t> </a:t>
            </a: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66800" y="1524000"/>
            <a:ext cx="7620000" cy="4876800"/>
          </a:xfrm>
        </p:spPr>
        <p:txBody>
          <a:bodyPr>
            <a:normAutofit fontScale="92500" lnSpcReduction="20000"/>
          </a:bodyPr>
          <a:lstStyle/>
          <a:p>
            <a:r>
              <a:rPr lang="en-US" dirty="0" smtClean="0"/>
              <a:t>Collection of Writings – 16 Documents</a:t>
            </a:r>
          </a:p>
          <a:p>
            <a:pPr lvl="1">
              <a:lnSpc>
                <a:spcPct val="160000"/>
              </a:lnSpc>
            </a:pPr>
            <a:r>
              <a:rPr lang="en-US" dirty="0" smtClean="0">
                <a:solidFill>
                  <a:schemeClr val="bg1"/>
                </a:solidFill>
              </a:rPr>
              <a:t>I Clement – Author unknown</a:t>
            </a:r>
          </a:p>
          <a:p>
            <a:pPr lvl="1">
              <a:lnSpc>
                <a:spcPct val="160000"/>
              </a:lnSpc>
            </a:pPr>
            <a:r>
              <a:rPr lang="en-US" dirty="0" smtClean="0">
                <a:solidFill>
                  <a:schemeClr val="bg1"/>
                </a:solidFill>
              </a:rPr>
              <a:t>II Clement – Author unknown</a:t>
            </a:r>
          </a:p>
          <a:p>
            <a:pPr lvl="1">
              <a:lnSpc>
                <a:spcPct val="160000"/>
              </a:lnSpc>
            </a:pPr>
            <a:r>
              <a:rPr lang="en-US" dirty="0" smtClean="0">
                <a:solidFill>
                  <a:schemeClr val="bg1"/>
                </a:solidFill>
              </a:rPr>
              <a:t>Letters of Ignatius, Bishop of Antioch to</a:t>
            </a:r>
          </a:p>
          <a:p>
            <a:pPr lvl="2">
              <a:lnSpc>
                <a:spcPct val="150000"/>
              </a:lnSpc>
            </a:pPr>
            <a:r>
              <a:rPr lang="en-US" dirty="0" smtClean="0">
                <a:solidFill>
                  <a:schemeClr val="bg1"/>
                </a:solidFill>
              </a:rPr>
              <a:t>Ephesians</a:t>
            </a:r>
          </a:p>
          <a:p>
            <a:pPr lvl="2">
              <a:lnSpc>
                <a:spcPct val="150000"/>
              </a:lnSpc>
            </a:pPr>
            <a:r>
              <a:rPr lang="en-US" dirty="0" err="1" smtClean="0"/>
              <a:t>Magnesians</a:t>
            </a:r>
            <a:endParaRPr lang="en-US" dirty="0" smtClean="0"/>
          </a:p>
          <a:p>
            <a:pPr lvl="2">
              <a:lnSpc>
                <a:spcPct val="150000"/>
              </a:lnSpc>
            </a:pPr>
            <a:r>
              <a:rPr lang="en-US" dirty="0" err="1" smtClean="0"/>
              <a:t>Trallians</a:t>
            </a:r>
            <a:endParaRPr lang="en-US" dirty="0" smtClean="0"/>
          </a:p>
          <a:p>
            <a:pPr lvl="2">
              <a:lnSpc>
                <a:spcPct val="150000"/>
              </a:lnSpc>
            </a:pPr>
            <a:r>
              <a:rPr lang="en-US" dirty="0" smtClean="0"/>
              <a:t>Romans</a:t>
            </a:r>
          </a:p>
          <a:p>
            <a:pPr lvl="2">
              <a:lnSpc>
                <a:spcPct val="150000"/>
              </a:lnSpc>
            </a:pPr>
            <a:r>
              <a:rPr lang="en-US" dirty="0" smtClean="0"/>
              <a:t>Philadelphians</a:t>
            </a:r>
          </a:p>
          <a:p>
            <a:pPr lvl="2">
              <a:lnSpc>
                <a:spcPct val="150000"/>
              </a:lnSpc>
            </a:pPr>
            <a:r>
              <a:rPr lang="en-US" dirty="0" err="1" smtClean="0"/>
              <a:t>Smyrnaeans</a:t>
            </a:r>
            <a:endParaRPr lang="en-US" dirty="0" smtClean="0"/>
          </a:p>
          <a:p>
            <a:pPr lvl="2">
              <a:lnSpc>
                <a:spcPct val="150000"/>
              </a:lnSpc>
            </a:pPr>
            <a:r>
              <a:rPr lang="en-US" dirty="0" smtClean="0"/>
              <a:t>Polycarp</a:t>
            </a:r>
          </a:p>
          <a:p>
            <a:pPr lvl="2"/>
            <a:endParaRPr lang="en-US" dirty="0" smtClean="0"/>
          </a:p>
        </p:txBody>
      </p:sp>
      <p:sp>
        <p:nvSpPr>
          <p:cNvPr id="3" name="Title 2"/>
          <p:cNvSpPr>
            <a:spLocks noGrp="1"/>
          </p:cNvSpPr>
          <p:nvPr>
            <p:ph type="title"/>
          </p:nvPr>
        </p:nvSpPr>
        <p:spPr/>
        <p:txBody>
          <a:bodyPr>
            <a:normAutofit/>
          </a:bodyPr>
          <a:lstStyle/>
          <a:p>
            <a:r>
              <a:rPr lang="en-US" sz="3600" dirty="0" smtClean="0">
                <a:solidFill>
                  <a:schemeClr val="bg1"/>
                </a:solidFill>
              </a:rPr>
              <a:t>WHO ARE THE APOSTOLIC FATHERS?</a:t>
            </a:r>
            <a:endParaRPr lang="en-US" sz="36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 calcmode="lin" valueType="num">
                                      <p:cBhvr additive="base">
                                        <p:cTn id="12"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2">
                                            <p:txEl>
                                              <p:pRg st="2" end="2"/>
                                            </p:txEl>
                                          </p:spTgt>
                                        </p:tgtEl>
                                        <p:attrNameLst>
                                          <p:attrName>style.visibility</p:attrName>
                                        </p:attrNameLst>
                                      </p:cBhvr>
                                      <p:to>
                                        <p:strVal val="visible"/>
                                      </p:to>
                                    </p:set>
                                    <p:anim calcmode="lin" valueType="num">
                                      <p:cBhvr additive="base">
                                        <p:cTn id="18"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2">
                                            <p:txEl>
                                              <p:pRg st="3" end="3"/>
                                            </p:txEl>
                                          </p:spTgt>
                                        </p:tgtEl>
                                        <p:attrNameLst>
                                          <p:attrName>style.visibility</p:attrName>
                                        </p:attrNameLst>
                                      </p:cBhvr>
                                      <p:to>
                                        <p:strVal val="visible"/>
                                      </p:to>
                                    </p:set>
                                    <p:anim calcmode="lin" valueType="num">
                                      <p:cBhvr additive="base">
                                        <p:cTn id="24"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0" presetClass="entr" presetSubtype="0" fill="hold" nodeType="clickEffect">
                                  <p:stCondLst>
                                    <p:cond delay="0"/>
                                  </p:stCondLst>
                                  <p:childTnLst>
                                    <p:set>
                                      <p:cBhvr>
                                        <p:cTn id="29" dur="1" fill="hold">
                                          <p:stCondLst>
                                            <p:cond delay="0"/>
                                          </p:stCondLst>
                                        </p:cTn>
                                        <p:tgtEl>
                                          <p:spTgt spid="2">
                                            <p:txEl>
                                              <p:pRg st="4" end="4"/>
                                            </p:txEl>
                                          </p:spTgt>
                                        </p:tgtEl>
                                        <p:attrNameLst>
                                          <p:attrName>style.visibility</p:attrName>
                                        </p:attrNameLst>
                                      </p:cBhvr>
                                      <p:to>
                                        <p:strVal val="visible"/>
                                      </p:to>
                                    </p:set>
                                    <p:animEffect transition="in" filter="fade">
                                      <p:cBhvr>
                                        <p:cTn id="30" dur="800" decel="100000"/>
                                        <p:tgtEl>
                                          <p:spTgt spid="2">
                                            <p:txEl>
                                              <p:pRg st="4" end="4"/>
                                            </p:txEl>
                                          </p:spTgt>
                                        </p:tgtEl>
                                      </p:cBhvr>
                                    </p:animEffect>
                                    <p:anim calcmode="lin" valueType="num">
                                      <p:cBhvr>
                                        <p:cTn id="31" dur="800" decel="100000" fill="hold"/>
                                        <p:tgtEl>
                                          <p:spTgt spid="2">
                                            <p:txEl>
                                              <p:pRg st="4" end="4"/>
                                            </p:txEl>
                                          </p:spTgt>
                                        </p:tgtEl>
                                        <p:attrNameLst>
                                          <p:attrName>style.rotation</p:attrName>
                                        </p:attrNameLst>
                                      </p:cBhvr>
                                      <p:tavLst>
                                        <p:tav tm="0">
                                          <p:val>
                                            <p:fltVal val="-90"/>
                                          </p:val>
                                        </p:tav>
                                        <p:tav tm="100000">
                                          <p:val>
                                            <p:fltVal val="0"/>
                                          </p:val>
                                        </p:tav>
                                      </p:tavLst>
                                    </p:anim>
                                    <p:anim calcmode="lin" valueType="num">
                                      <p:cBhvr>
                                        <p:cTn id="32" dur="800" decel="100000" fill="hold"/>
                                        <p:tgtEl>
                                          <p:spTgt spid="2">
                                            <p:txEl>
                                              <p:pRg st="4" end="4"/>
                                            </p:txEl>
                                          </p:spTgt>
                                        </p:tgtEl>
                                        <p:attrNameLst>
                                          <p:attrName>ppt_x</p:attrName>
                                        </p:attrNameLst>
                                      </p:cBhvr>
                                      <p:tavLst>
                                        <p:tav tm="0">
                                          <p:val>
                                            <p:strVal val="#ppt_x+0.4"/>
                                          </p:val>
                                        </p:tav>
                                        <p:tav tm="100000">
                                          <p:val>
                                            <p:strVal val="#ppt_x-0.05"/>
                                          </p:val>
                                        </p:tav>
                                      </p:tavLst>
                                    </p:anim>
                                    <p:anim calcmode="lin" valueType="num">
                                      <p:cBhvr>
                                        <p:cTn id="33" dur="800" decel="100000" fill="hold"/>
                                        <p:tgtEl>
                                          <p:spTgt spid="2">
                                            <p:txEl>
                                              <p:pRg st="4" end="4"/>
                                            </p:txEl>
                                          </p:spTgt>
                                        </p:tgtEl>
                                        <p:attrNameLst>
                                          <p:attrName>ppt_y</p:attrName>
                                        </p:attrNameLst>
                                      </p:cBhvr>
                                      <p:tavLst>
                                        <p:tav tm="0">
                                          <p:val>
                                            <p:strVal val="#ppt_y-0.4"/>
                                          </p:val>
                                        </p:tav>
                                        <p:tav tm="100000">
                                          <p:val>
                                            <p:strVal val="#ppt_y+0.1"/>
                                          </p:val>
                                        </p:tav>
                                      </p:tavLst>
                                    </p:anim>
                                    <p:anim calcmode="lin" valueType="num">
                                      <p:cBhvr>
                                        <p:cTn id="34" dur="200" accel="100000" fill="hold">
                                          <p:stCondLst>
                                            <p:cond delay="800"/>
                                          </p:stCondLst>
                                        </p:cTn>
                                        <p:tgtEl>
                                          <p:spTgt spid="2">
                                            <p:txEl>
                                              <p:pRg st="4" end="4"/>
                                            </p:txEl>
                                          </p:spTgt>
                                        </p:tgtEl>
                                        <p:attrNameLst>
                                          <p:attrName>ppt_x</p:attrName>
                                        </p:attrNameLst>
                                      </p:cBhvr>
                                      <p:tavLst>
                                        <p:tav tm="0">
                                          <p:val>
                                            <p:strVal val="#ppt_x-0.05"/>
                                          </p:val>
                                        </p:tav>
                                        <p:tav tm="100000">
                                          <p:val>
                                            <p:strVal val="#ppt_x"/>
                                          </p:val>
                                        </p:tav>
                                      </p:tavLst>
                                    </p:anim>
                                    <p:anim calcmode="lin" valueType="num">
                                      <p:cBhvr>
                                        <p:cTn id="35" dur="200" accel="100000" fill="hold">
                                          <p:stCondLst>
                                            <p:cond delay="800"/>
                                          </p:stCondLst>
                                        </p:cTn>
                                        <p:tgtEl>
                                          <p:spTgt spid="2">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30" presetClass="entr" presetSubtype="0" fill="hold" nodeType="clickEffect">
                                  <p:stCondLst>
                                    <p:cond delay="0"/>
                                  </p:stCondLst>
                                  <p:childTnLst>
                                    <p:set>
                                      <p:cBhvr>
                                        <p:cTn id="39" dur="1" fill="hold">
                                          <p:stCondLst>
                                            <p:cond delay="0"/>
                                          </p:stCondLst>
                                        </p:cTn>
                                        <p:tgtEl>
                                          <p:spTgt spid="2">
                                            <p:txEl>
                                              <p:pRg st="5" end="5"/>
                                            </p:txEl>
                                          </p:spTgt>
                                        </p:tgtEl>
                                        <p:attrNameLst>
                                          <p:attrName>style.visibility</p:attrName>
                                        </p:attrNameLst>
                                      </p:cBhvr>
                                      <p:to>
                                        <p:strVal val="visible"/>
                                      </p:to>
                                    </p:set>
                                    <p:animEffect transition="in" filter="fade">
                                      <p:cBhvr>
                                        <p:cTn id="40" dur="800" decel="100000"/>
                                        <p:tgtEl>
                                          <p:spTgt spid="2">
                                            <p:txEl>
                                              <p:pRg st="5" end="5"/>
                                            </p:txEl>
                                          </p:spTgt>
                                        </p:tgtEl>
                                      </p:cBhvr>
                                    </p:animEffect>
                                    <p:anim calcmode="lin" valueType="num">
                                      <p:cBhvr>
                                        <p:cTn id="41" dur="800" decel="100000" fill="hold"/>
                                        <p:tgtEl>
                                          <p:spTgt spid="2">
                                            <p:txEl>
                                              <p:pRg st="5" end="5"/>
                                            </p:txEl>
                                          </p:spTgt>
                                        </p:tgtEl>
                                        <p:attrNameLst>
                                          <p:attrName>style.rotation</p:attrName>
                                        </p:attrNameLst>
                                      </p:cBhvr>
                                      <p:tavLst>
                                        <p:tav tm="0">
                                          <p:val>
                                            <p:fltVal val="-90"/>
                                          </p:val>
                                        </p:tav>
                                        <p:tav tm="100000">
                                          <p:val>
                                            <p:fltVal val="0"/>
                                          </p:val>
                                        </p:tav>
                                      </p:tavLst>
                                    </p:anim>
                                    <p:anim calcmode="lin" valueType="num">
                                      <p:cBhvr>
                                        <p:cTn id="42" dur="800" decel="100000" fill="hold"/>
                                        <p:tgtEl>
                                          <p:spTgt spid="2">
                                            <p:txEl>
                                              <p:pRg st="5" end="5"/>
                                            </p:txEl>
                                          </p:spTgt>
                                        </p:tgtEl>
                                        <p:attrNameLst>
                                          <p:attrName>ppt_x</p:attrName>
                                        </p:attrNameLst>
                                      </p:cBhvr>
                                      <p:tavLst>
                                        <p:tav tm="0">
                                          <p:val>
                                            <p:strVal val="#ppt_x+0.4"/>
                                          </p:val>
                                        </p:tav>
                                        <p:tav tm="100000">
                                          <p:val>
                                            <p:strVal val="#ppt_x-0.05"/>
                                          </p:val>
                                        </p:tav>
                                      </p:tavLst>
                                    </p:anim>
                                    <p:anim calcmode="lin" valueType="num">
                                      <p:cBhvr>
                                        <p:cTn id="43" dur="800" decel="100000" fill="hold"/>
                                        <p:tgtEl>
                                          <p:spTgt spid="2">
                                            <p:txEl>
                                              <p:pRg st="5" end="5"/>
                                            </p:txEl>
                                          </p:spTgt>
                                        </p:tgtEl>
                                        <p:attrNameLst>
                                          <p:attrName>ppt_y</p:attrName>
                                        </p:attrNameLst>
                                      </p:cBhvr>
                                      <p:tavLst>
                                        <p:tav tm="0">
                                          <p:val>
                                            <p:strVal val="#ppt_y-0.4"/>
                                          </p:val>
                                        </p:tav>
                                        <p:tav tm="100000">
                                          <p:val>
                                            <p:strVal val="#ppt_y+0.1"/>
                                          </p:val>
                                        </p:tav>
                                      </p:tavLst>
                                    </p:anim>
                                    <p:anim calcmode="lin" valueType="num">
                                      <p:cBhvr>
                                        <p:cTn id="44" dur="200" accel="100000" fill="hold">
                                          <p:stCondLst>
                                            <p:cond delay="800"/>
                                          </p:stCondLst>
                                        </p:cTn>
                                        <p:tgtEl>
                                          <p:spTgt spid="2">
                                            <p:txEl>
                                              <p:pRg st="5" end="5"/>
                                            </p:txEl>
                                          </p:spTgt>
                                        </p:tgtEl>
                                        <p:attrNameLst>
                                          <p:attrName>ppt_x</p:attrName>
                                        </p:attrNameLst>
                                      </p:cBhvr>
                                      <p:tavLst>
                                        <p:tav tm="0">
                                          <p:val>
                                            <p:strVal val="#ppt_x-0.05"/>
                                          </p:val>
                                        </p:tav>
                                        <p:tav tm="100000">
                                          <p:val>
                                            <p:strVal val="#ppt_x"/>
                                          </p:val>
                                        </p:tav>
                                      </p:tavLst>
                                    </p:anim>
                                    <p:anim calcmode="lin" valueType="num">
                                      <p:cBhvr>
                                        <p:cTn id="45" dur="200" accel="100000" fill="hold">
                                          <p:stCondLst>
                                            <p:cond delay="800"/>
                                          </p:stCondLst>
                                        </p:cTn>
                                        <p:tgtEl>
                                          <p:spTgt spid="2">
                                            <p:txEl>
                                              <p:pRg st="5" end="5"/>
                                            </p:txEl>
                                          </p:spTgt>
                                        </p:tgtEl>
                                        <p:attrNameLst>
                                          <p:attrName>ppt_y</p:attrName>
                                        </p:attrNameLst>
                                      </p:cBhvr>
                                      <p:tavLst>
                                        <p:tav tm="0">
                                          <p:val>
                                            <p:strVal val="#ppt_y+0.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30" presetClass="entr" presetSubtype="0" fill="hold" nodeType="clickEffect">
                                  <p:stCondLst>
                                    <p:cond delay="0"/>
                                  </p:stCondLst>
                                  <p:childTnLst>
                                    <p:set>
                                      <p:cBhvr>
                                        <p:cTn id="49" dur="1" fill="hold">
                                          <p:stCondLst>
                                            <p:cond delay="0"/>
                                          </p:stCondLst>
                                        </p:cTn>
                                        <p:tgtEl>
                                          <p:spTgt spid="2">
                                            <p:txEl>
                                              <p:pRg st="6" end="6"/>
                                            </p:txEl>
                                          </p:spTgt>
                                        </p:tgtEl>
                                        <p:attrNameLst>
                                          <p:attrName>style.visibility</p:attrName>
                                        </p:attrNameLst>
                                      </p:cBhvr>
                                      <p:to>
                                        <p:strVal val="visible"/>
                                      </p:to>
                                    </p:set>
                                    <p:animEffect transition="in" filter="fade">
                                      <p:cBhvr>
                                        <p:cTn id="50" dur="800" decel="100000"/>
                                        <p:tgtEl>
                                          <p:spTgt spid="2">
                                            <p:txEl>
                                              <p:pRg st="6" end="6"/>
                                            </p:txEl>
                                          </p:spTgt>
                                        </p:tgtEl>
                                      </p:cBhvr>
                                    </p:animEffect>
                                    <p:anim calcmode="lin" valueType="num">
                                      <p:cBhvr>
                                        <p:cTn id="51" dur="800" decel="100000" fill="hold"/>
                                        <p:tgtEl>
                                          <p:spTgt spid="2">
                                            <p:txEl>
                                              <p:pRg st="6" end="6"/>
                                            </p:txEl>
                                          </p:spTgt>
                                        </p:tgtEl>
                                        <p:attrNameLst>
                                          <p:attrName>style.rotation</p:attrName>
                                        </p:attrNameLst>
                                      </p:cBhvr>
                                      <p:tavLst>
                                        <p:tav tm="0">
                                          <p:val>
                                            <p:fltVal val="-90"/>
                                          </p:val>
                                        </p:tav>
                                        <p:tav tm="100000">
                                          <p:val>
                                            <p:fltVal val="0"/>
                                          </p:val>
                                        </p:tav>
                                      </p:tavLst>
                                    </p:anim>
                                    <p:anim calcmode="lin" valueType="num">
                                      <p:cBhvr>
                                        <p:cTn id="52" dur="800" decel="100000" fill="hold"/>
                                        <p:tgtEl>
                                          <p:spTgt spid="2">
                                            <p:txEl>
                                              <p:pRg st="6" end="6"/>
                                            </p:txEl>
                                          </p:spTgt>
                                        </p:tgtEl>
                                        <p:attrNameLst>
                                          <p:attrName>ppt_x</p:attrName>
                                        </p:attrNameLst>
                                      </p:cBhvr>
                                      <p:tavLst>
                                        <p:tav tm="0">
                                          <p:val>
                                            <p:strVal val="#ppt_x+0.4"/>
                                          </p:val>
                                        </p:tav>
                                        <p:tav tm="100000">
                                          <p:val>
                                            <p:strVal val="#ppt_x-0.05"/>
                                          </p:val>
                                        </p:tav>
                                      </p:tavLst>
                                    </p:anim>
                                    <p:anim calcmode="lin" valueType="num">
                                      <p:cBhvr>
                                        <p:cTn id="53" dur="800" decel="100000" fill="hold"/>
                                        <p:tgtEl>
                                          <p:spTgt spid="2">
                                            <p:txEl>
                                              <p:pRg st="6" end="6"/>
                                            </p:txEl>
                                          </p:spTgt>
                                        </p:tgtEl>
                                        <p:attrNameLst>
                                          <p:attrName>ppt_y</p:attrName>
                                        </p:attrNameLst>
                                      </p:cBhvr>
                                      <p:tavLst>
                                        <p:tav tm="0">
                                          <p:val>
                                            <p:strVal val="#ppt_y-0.4"/>
                                          </p:val>
                                        </p:tav>
                                        <p:tav tm="100000">
                                          <p:val>
                                            <p:strVal val="#ppt_y+0.1"/>
                                          </p:val>
                                        </p:tav>
                                      </p:tavLst>
                                    </p:anim>
                                    <p:anim calcmode="lin" valueType="num">
                                      <p:cBhvr>
                                        <p:cTn id="54" dur="200" accel="100000" fill="hold">
                                          <p:stCondLst>
                                            <p:cond delay="800"/>
                                          </p:stCondLst>
                                        </p:cTn>
                                        <p:tgtEl>
                                          <p:spTgt spid="2">
                                            <p:txEl>
                                              <p:pRg st="6" end="6"/>
                                            </p:txEl>
                                          </p:spTgt>
                                        </p:tgtEl>
                                        <p:attrNameLst>
                                          <p:attrName>ppt_x</p:attrName>
                                        </p:attrNameLst>
                                      </p:cBhvr>
                                      <p:tavLst>
                                        <p:tav tm="0">
                                          <p:val>
                                            <p:strVal val="#ppt_x-0.05"/>
                                          </p:val>
                                        </p:tav>
                                        <p:tav tm="100000">
                                          <p:val>
                                            <p:strVal val="#ppt_x"/>
                                          </p:val>
                                        </p:tav>
                                      </p:tavLst>
                                    </p:anim>
                                    <p:anim calcmode="lin" valueType="num">
                                      <p:cBhvr>
                                        <p:cTn id="55" dur="200" accel="100000" fill="hold">
                                          <p:stCondLst>
                                            <p:cond delay="800"/>
                                          </p:stCondLst>
                                        </p:cTn>
                                        <p:tgtEl>
                                          <p:spTgt spid="2">
                                            <p:txEl>
                                              <p:pRg st="6" end="6"/>
                                            </p:txEl>
                                          </p:spTgt>
                                        </p:tgtEl>
                                        <p:attrNameLst>
                                          <p:attrName>ppt_y</p:attrName>
                                        </p:attrNameLst>
                                      </p:cBhvr>
                                      <p:tavLst>
                                        <p:tav tm="0">
                                          <p:val>
                                            <p:strVal val="#ppt_y+0.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30" presetClass="entr" presetSubtype="0" fill="hold" nodeType="clickEffect">
                                  <p:stCondLst>
                                    <p:cond delay="0"/>
                                  </p:stCondLst>
                                  <p:childTnLst>
                                    <p:set>
                                      <p:cBhvr>
                                        <p:cTn id="59" dur="1" fill="hold">
                                          <p:stCondLst>
                                            <p:cond delay="0"/>
                                          </p:stCondLst>
                                        </p:cTn>
                                        <p:tgtEl>
                                          <p:spTgt spid="2">
                                            <p:txEl>
                                              <p:pRg st="7" end="7"/>
                                            </p:txEl>
                                          </p:spTgt>
                                        </p:tgtEl>
                                        <p:attrNameLst>
                                          <p:attrName>style.visibility</p:attrName>
                                        </p:attrNameLst>
                                      </p:cBhvr>
                                      <p:to>
                                        <p:strVal val="visible"/>
                                      </p:to>
                                    </p:set>
                                    <p:animEffect transition="in" filter="fade">
                                      <p:cBhvr>
                                        <p:cTn id="60" dur="800" decel="100000"/>
                                        <p:tgtEl>
                                          <p:spTgt spid="2">
                                            <p:txEl>
                                              <p:pRg st="7" end="7"/>
                                            </p:txEl>
                                          </p:spTgt>
                                        </p:tgtEl>
                                      </p:cBhvr>
                                    </p:animEffect>
                                    <p:anim calcmode="lin" valueType="num">
                                      <p:cBhvr>
                                        <p:cTn id="61" dur="800" decel="100000" fill="hold"/>
                                        <p:tgtEl>
                                          <p:spTgt spid="2">
                                            <p:txEl>
                                              <p:pRg st="7" end="7"/>
                                            </p:txEl>
                                          </p:spTgt>
                                        </p:tgtEl>
                                        <p:attrNameLst>
                                          <p:attrName>style.rotation</p:attrName>
                                        </p:attrNameLst>
                                      </p:cBhvr>
                                      <p:tavLst>
                                        <p:tav tm="0">
                                          <p:val>
                                            <p:fltVal val="-90"/>
                                          </p:val>
                                        </p:tav>
                                        <p:tav tm="100000">
                                          <p:val>
                                            <p:fltVal val="0"/>
                                          </p:val>
                                        </p:tav>
                                      </p:tavLst>
                                    </p:anim>
                                    <p:anim calcmode="lin" valueType="num">
                                      <p:cBhvr>
                                        <p:cTn id="62" dur="800" decel="100000" fill="hold"/>
                                        <p:tgtEl>
                                          <p:spTgt spid="2">
                                            <p:txEl>
                                              <p:pRg st="7" end="7"/>
                                            </p:txEl>
                                          </p:spTgt>
                                        </p:tgtEl>
                                        <p:attrNameLst>
                                          <p:attrName>ppt_x</p:attrName>
                                        </p:attrNameLst>
                                      </p:cBhvr>
                                      <p:tavLst>
                                        <p:tav tm="0">
                                          <p:val>
                                            <p:strVal val="#ppt_x+0.4"/>
                                          </p:val>
                                        </p:tav>
                                        <p:tav tm="100000">
                                          <p:val>
                                            <p:strVal val="#ppt_x-0.05"/>
                                          </p:val>
                                        </p:tav>
                                      </p:tavLst>
                                    </p:anim>
                                    <p:anim calcmode="lin" valueType="num">
                                      <p:cBhvr>
                                        <p:cTn id="63" dur="800" decel="100000" fill="hold"/>
                                        <p:tgtEl>
                                          <p:spTgt spid="2">
                                            <p:txEl>
                                              <p:pRg st="7" end="7"/>
                                            </p:txEl>
                                          </p:spTgt>
                                        </p:tgtEl>
                                        <p:attrNameLst>
                                          <p:attrName>ppt_y</p:attrName>
                                        </p:attrNameLst>
                                      </p:cBhvr>
                                      <p:tavLst>
                                        <p:tav tm="0">
                                          <p:val>
                                            <p:strVal val="#ppt_y-0.4"/>
                                          </p:val>
                                        </p:tav>
                                        <p:tav tm="100000">
                                          <p:val>
                                            <p:strVal val="#ppt_y+0.1"/>
                                          </p:val>
                                        </p:tav>
                                      </p:tavLst>
                                    </p:anim>
                                    <p:anim calcmode="lin" valueType="num">
                                      <p:cBhvr>
                                        <p:cTn id="64" dur="200" accel="100000" fill="hold">
                                          <p:stCondLst>
                                            <p:cond delay="800"/>
                                          </p:stCondLst>
                                        </p:cTn>
                                        <p:tgtEl>
                                          <p:spTgt spid="2">
                                            <p:txEl>
                                              <p:pRg st="7" end="7"/>
                                            </p:txEl>
                                          </p:spTgt>
                                        </p:tgtEl>
                                        <p:attrNameLst>
                                          <p:attrName>ppt_x</p:attrName>
                                        </p:attrNameLst>
                                      </p:cBhvr>
                                      <p:tavLst>
                                        <p:tav tm="0">
                                          <p:val>
                                            <p:strVal val="#ppt_x-0.05"/>
                                          </p:val>
                                        </p:tav>
                                        <p:tav tm="100000">
                                          <p:val>
                                            <p:strVal val="#ppt_x"/>
                                          </p:val>
                                        </p:tav>
                                      </p:tavLst>
                                    </p:anim>
                                    <p:anim calcmode="lin" valueType="num">
                                      <p:cBhvr>
                                        <p:cTn id="65" dur="200" accel="100000" fill="hold">
                                          <p:stCondLst>
                                            <p:cond delay="800"/>
                                          </p:stCondLst>
                                        </p:cTn>
                                        <p:tgtEl>
                                          <p:spTgt spid="2">
                                            <p:txEl>
                                              <p:pRg st="7" end="7"/>
                                            </p:txEl>
                                          </p:spTgt>
                                        </p:tgtEl>
                                        <p:attrNameLst>
                                          <p:attrName>ppt_y</p:attrName>
                                        </p:attrNameLst>
                                      </p:cBhvr>
                                      <p:tavLst>
                                        <p:tav tm="0">
                                          <p:val>
                                            <p:strVal val="#ppt_y+0.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30" presetClass="entr" presetSubtype="0" fill="hold" nodeType="clickEffect">
                                  <p:stCondLst>
                                    <p:cond delay="0"/>
                                  </p:stCondLst>
                                  <p:childTnLst>
                                    <p:set>
                                      <p:cBhvr>
                                        <p:cTn id="69" dur="1" fill="hold">
                                          <p:stCondLst>
                                            <p:cond delay="0"/>
                                          </p:stCondLst>
                                        </p:cTn>
                                        <p:tgtEl>
                                          <p:spTgt spid="2">
                                            <p:txEl>
                                              <p:pRg st="8" end="8"/>
                                            </p:txEl>
                                          </p:spTgt>
                                        </p:tgtEl>
                                        <p:attrNameLst>
                                          <p:attrName>style.visibility</p:attrName>
                                        </p:attrNameLst>
                                      </p:cBhvr>
                                      <p:to>
                                        <p:strVal val="visible"/>
                                      </p:to>
                                    </p:set>
                                    <p:animEffect transition="in" filter="fade">
                                      <p:cBhvr>
                                        <p:cTn id="70" dur="800" decel="100000"/>
                                        <p:tgtEl>
                                          <p:spTgt spid="2">
                                            <p:txEl>
                                              <p:pRg st="8" end="8"/>
                                            </p:txEl>
                                          </p:spTgt>
                                        </p:tgtEl>
                                      </p:cBhvr>
                                    </p:animEffect>
                                    <p:anim calcmode="lin" valueType="num">
                                      <p:cBhvr>
                                        <p:cTn id="71" dur="800" decel="100000" fill="hold"/>
                                        <p:tgtEl>
                                          <p:spTgt spid="2">
                                            <p:txEl>
                                              <p:pRg st="8" end="8"/>
                                            </p:txEl>
                                          </p:spTgt>
                                        </p:tgtEl>
                                        <p:attrNameLst>
                                          <p:attrName>style.rotation</p:attrName>
                                        </p:attrNameLst>
                                      </p:cBhvr>
                                      <p:tavLst>
                                        <p:tav tm="0">
                                          <p:val>
                                            <p:fltVal val="-90"/>
                                          </p:val>
                                        </p:tav>
                                        <p:tav tm="100000">
                                          <p:val>
                                            <p:fltVal val="0"/>
                                          </p:val>
                                        </p:tav>
                                      </p:tavLst>
                                    </p:anim>
                                    <p:anim calcmode="lin" valueType="num">
                                      <p:cBhvr>
                                        <p:cTn id="72" dur="800" decel="100000" fill="hold"/>
                                        <p:tgtEl>
                                          <p:spTgt spid="2">
                                            <p:txEl>
                                              <p:pRg st="8" end="8"/>
                                            </p:txEl>
                                          </p:spTgt>
                                        </p:tgtEl>
                                        <p:attrNameLst>
                                          <p:attrName>ppt_x</p:attrName>
                                        </p:attrNameLst>
                                      </p:cBhvr>
                                      <p:tavLst>
                                        <p:tav tm="0">
                                          <p:val>
                                            <p:strVal val="#ppt_x+0.4"/>
                                          </p:val>
                                        </p:tav>
                                        <p:tav tm="100000">
                                          <p:val>
                                            <p:strVal val="#ppt_x-0.05"/>
                                          </p:val>
                                        </p:tav>
                                      </p:tavLst>
                                    </p:anim>
                                    <p:anim calcmode="lin" valueType="num">
                                      <p:cBhvr>
                                        <p:cTn id="73" dur="800" decel="100000" fill="hold"/>
                                        <p:tgtEl>
                                          <p:spTgt spid="2">
                                            <p:txEl>
                                              <p:pRg st="8" end="8"/>
                                            </p:txEl>
                                          </p:spTgt>
                                        </p:tgtEl>
                                        <p:attrNameLst>
                                          <p:attrName>ppt_y</p:attrName>
                                        </p:attrNameLst>
                                      </p:cBhvr>
                                      <p:tavLst>
                                        <p:tav tm="0">
                                          <p:val>
                                            <p:strVal val="#ppt_y-0.4"/>
                                          </p:val>
                                        </p:tav>
                                        <p:tav tm="100000">
                                          <p:val>
                                            <p:strVal val="#ppt_y+0.1"/>
                                          </p:val>
                                        </p:tav>
                                      </p:tavLst>
                                    </p:anim>
                                    <p:anim calcmode="lin" valueType="num">
                                      <p:cBhvr>
                                        <p:cTn id="74" dur="200" accel="100000" fill="hold">
                                          <p:stCondLst>
                                            <p:cond delay="800"/>
                                          </p:stCondLst>
                                        </p:cTn>
                                        <p:tgtEl>
                                          <p:spTgt spid="2">
                                            <p:txEl>
                                              <p:pRg st="8" end="8"/>
                                            </p:txEl>
                                          </p:spTgt>
                                        </p:tgtEl>
                                        <p:attrNameLst>
                                          <p:attrName>ppt_x</p:attrName>
                                        </p:attrNameLst>
                                      </p:cBhvr>
                                      <p:tavLst>
                                        <p:tav tm="0">
                                          <p:val>
                                            <p:strVal val="#ppt_x-0.05"/>
                                          </p:val>
                                        </p:tav>
                                        <p:tav tm="100000">
                                          <p:val>
                                            <p:strVal val="#ppt_x"/>
                                          </p:val>
                                        </p:tav>
                                      </p:tavLst>
                                    </p:anim>
                                    <p:anim calcmode="lin" valueType="num">
                                      <p:cBhvr>
                                        <p:cTn id="75" dur="200" accel="100000" fill="hold">
                                          <p:stCondLst>
                                            <p:cond delay="800"/>
                                          </p:stCondLst>
                                        </p:cTn>
                                        <p:tgtEl>
                                          <p:spTgt spid="2">
                                            <p:txEl>
                                              <p:pRg st="8" end="8"/>
                                            </p:txEl>
                                          </p:spTgt>
                                        </p:tgtEl>
                                        <p:attrNameLst>
                                          <p:attrName>ppt_y</p:attrName>
                                        </p:attrNameLst>
                                      </p:cBhvr>
                                      <p:tavLst>
                                        <p:tav tm="0">
                                          <p:val>
                                            <p:strVal val="#ppt_y+0.1"/>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30" presetClass="entr" presetSubtype="0" fill="hold" nodeType="clickEffect">
                                  <p:stCondLst>
                                    <p:cond delay="0"/>
                                  </p:stCondLst>
                                  <p:childTnLst>
                                    <p:set>
                                      <p:cBhvr>
                                        <p:cTn id="79" dur="1" fill="hold">
                                          <p:stCondLst>
                                            <p:cond delay="0"/>
                                          </p:stCondLst>
                                        </p:cTn>
                                        <p:tgtEl>
                                          <p:spTgt spid="2">
                                            <p:txEl>
                                              <p:pRg st="9" end="9"/>
                                            </p:txEl>
                                          </p:spTgt>
                                        </p:tgtEl>
                                        <p:attrNameLst>
                                          <p:attrName>style.visibility</p:attrName>
                                        </p:attrNameLst>
                                      </p:cBhvr>
                                      <p:to>
                                        <p:strVal val="visible"/>
                                      </p:to>
                                    </p:set>
                                    <p:animEffect transition="in" filter="fade">
                                      <p:cBhvr>
                                        <p:cTn id="80" dur="800" decel="100000"/>
                                        <p:tgtEl>
                                          <p:spTgt spid="2">
                                            <p:txEl>
                                              <p:pRg st="9" end="9"/>
                                            </p:txEl>
                                          </p:spTgt>
                                        </p:tgtEl>
                                      </p:cBhvr>
                                    </p:animEffect>
                                    <p:anim calcmode="lin" valueType="num">
                                      <p:cBhvr>
                                        <p:cTn id="81" dur="800" decel="100000" fill="hold"/>
                                        <p:tgtEl>
                                          <p:spTgt spid="2">
                                            <p:txEl>
                                              <p:pRg st="9" end="9"/>
                                            </p:txEl>
                                          </p:spTgt>
                                        </p:tgtEl>
                                        <p:attrNameLst>
                                          <p:attrName>style.rotation</p:attrName>
                                        </p:attrNameLst>
                                      </p:cBhvr>
                                      <p:tavLst>
                                        <p:tav tm="0">
                                          <p:val>
                                            <p:fltVal val="-90"/>
                                          </p:val>
                                        </p:tav>
                                        <p:tav tm="100000">
                                          <p:val>
                                            <p:fltVal val="0"/>
                                          </p:val>
                                        </p:tav>
                                      </p:tavLst>
                                    </p:anim>
                                    <p:anim calcmode="lin" valueType="num">
                                      <p:cBhvr>
                                        <p:cTn id="82" dur="800" decel="100000" fill="hold"/>
                                        <p:tgtEl>
                                          <p:spTgt spid="2">
                                            <p:txEl>
                                              <p:pRg st="9" end="9"/>
                                            </p:txEl>
                                          </p:spTgt>
                                        </p:tgtEl>
                                        <p:attrNameLst>
                                          <p:attrName>ppt_x</p:attrName>
                                        </p:attrNameLst>
                                      </p:cBhvr>
                                      <p:tavLst>
                                        <p:tav tm="0">
                                          <p:val>
                                            <p:strVal val="#ppt_x+0.4"/>
                                          </p:val>
                                        </p:tav>
                                        <p:tav tm="100000">
                                          <p:val>
                                            <p:strVal val="#ppt_x-0.05"/>
                                          </p:val>
                                        </p:tav>
                                      </p:tavLst>
                                    </p:anim>
                                    <p:anim calcmode="lin" valueType="num">
                                      <p:cBhvr>
                                        <p:cTn id="83" dur="800" decel="100000" fill="hold"/>
                                        <p:tgtEl>
                                          <p:spTgt spid="2">
                                            <p:txEl>
                                              <p:pRg st="9" end="9"/>
                                            </p:txEl>
                                          </p:spTgt>
                                        </p:tgtEl>
                                        <p:attrNameLst>
                                          <p:attrName>ppt_y</p:attrName>
                                        </p:attrNameLst>
                                      </p:cBhvr>
                                      <p:tavLst>
                                        <p:tav tm="0">
                                          <p:val>
                                            <p:strVal val="#ppt_y-0.4"/>
                                          </p:val>
                                        </p:tav>
                                        <p:tav tm="100000">
                                          <p:val>
                                            <p:strVal val="#ppt_y+0.1"/>
                                          </p:val>
                                        </p:tav>
                                      </p:tavLst>
                                    </p:anim>
                                    <p:anim calcmode="lin" valueType="num">
                                      <p:cBhvr>
                                        <p:cTn id="84" dur="200" accel="100000" fill="hold">
                                          <p:stCondLst>
                                            <p:cond delay="800"/>
                                          </p:stCondLst>
                                        </p:cTn>
                                        <p:tgtEl>
                                          <p:spTgt spid="2">
                                            <p:txEl>
                                              <p:pRg st="9" end="9"/>
                                            </p:txEl>
                                          </p:spTgt>
                                        </p:tgtEl>
                                        <p:attrNameLst>
                                          <p:attrName>ppt_x</p:attrName>
                                        </p:attrNameLst>
                                      </p:cBhvr>
                                      <p:tavLst>
                                        <p:tav tm="0">
                                          <p:val>
                                            <p:strVal val="#ppt_x-0.05"/>
                                          </p:val>
                                        </p:tav>
                                        <p:tav tm="100000">
                                          <p:val>
                                            <p:strVal val="#ppt_x"/>
                                          </p:val>
                                        </p:tav>
                                      </p:tavLst>
                                    </p:anim>
                                    <p:anim calcmode="lin" valueType="num">
                                      <p:cBhvr>
                                        <p:cTn id="85" dur="200" accel="100000" fill="hold">
                                          <p:stCondLst>
                                            <p:cond delay="800"/>
                                          </p:stCondLst>
                                        </p:cTn>
                                        <p:tgtEl>
                                          <p:spTgt spid="2">
                                            <p:txEl>
                                              <p:pRg st="9" end="9"/>
                                            </p:txEl>
                                          </p:spTgt>
                                        </p:tgtEl>
                                        <p:attrNameLst>
                                          <p:attrName>ppt_y</p:attrName>
                                        </p:attrNameLst>
                                      </p:cBhvr>
                                      <p:tavLst>
                                        <p:tav tm="0">
                                          <p:val>
                                            <p:strVal val="#ppt_y+0.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30" presetClass="entr" presetSubtype="0" fill="hold" nodeType="clickEffect">
                                  <p:stCondLst>
                                    <p:cond delay="0"/>
                                  </p:stCondLst>
                                  <p:childTnLst>
                                    <p:set>
                                      <p:cBhvr>
                                        <p:cTn id="89" dur="1" fill="hold">
                                          <p:stCondLst>
                                            <p:cond delay="0"/>
                                          </p:stCondLst>
                                        </p:cTn>
                                        <p:tgtEl>
                                          <p:spTgt spid="2">
                                            <p:txEl>
                                              <p:pRg st="10" end="10"/>
                                            </p:txEl>
                                          </p:spTgt>
                                        </p:tgtEl>
                                        <p:attrNameLst>
                                          <p:attrName>style.visibility</p:attrName>
                                        </p:attrNameLst>
                                      </p:cBhvr>
                                      <p:to>
                                        <p:strVal val="visible"/>
                                      </p:to>
                                    </p:set>
                                    <p:animEffect transition="in" filter="fade">
                                      <p:cBhvr>
                                        <p:cTn id="90" dur="800" decel="100000"/>
                                        <p:tgtEl>
                                          <p:spTgt spid="2">
                                            <p:txEl>
                                              <p:pRg st="10" end="10"/>
                                            </p:txEl>
                                          </p:spTgt>
                                        </p:tgtEl>
                                      </p:cBhvr>
                                    </p:animEffect>
                                    <p:anim calcmode="lin" valueType="num">
                                      <p:cBhvr>
                                        <p:cTn id="91" dur="800" decel="100000" fill="hold"/>
                                        <p:tgtEl>
                                          <p:spTgt spid="2">
                                            <p:txEl>
                                              <p:pRg st="10" end="10"/>
                                            </p:txEl>
                                          </p:spTgt>
                                        </p:tgtEl>
                                        <p:attrNameLst>
                                          <p:attrName>style.rotation</p:attrName>
                                        </p:attrNameLst>
                                      </p:cBhvr>
                                      <p:tavLst>
                                        <p:tav tm="0">
                                          <p:val>
                                            <p:fltVal val="-90"/>
                                          </p:val>
                                        </p:tav>
                                        <p:tav tm="100000">
                                          <p:val>
                                            <p:fltVal val="0"/>
                                          </p:val>
                                        </p:tav>
                                      </p:tavLst>
                                    </p:anim>
                                    <p:anim calcmode="lin" valueType="num">
                                      <p:cBhvr>
                                        <p:cTn id="92" dur="800" decel="100000" fill="hold"/>
                                        <p:tgtEl>
                                          <p:spTgt spid="2">
                                            <p:txEl>
                                              <p:pRg st="10" end="10"/>
                                            </p:txEl>
                                          </p:spTgt>
                                        </p:tgtEl>
                                        <p:attrNameLst>
                                          <p:attrName>ppt_x</p:attrName>
                                        </p:attrNameLst>
                                      </p:cBhvr>
                                      <p:tavLst>
                                        <p:tav tm="0">
                                          <p:val>
                                            <p:strVal val="#ppt_x+0.4"/>
                                          </p:val>
                                        </p:tav>
                                        <p:tav tm="100000">
                                          <p:val>
                                            <p:strVal val="#ppt_x-0.05"/>
                                          </p:val>
                                        </p:tav>
                                      </p:tavLst>
                                    </p:anim>
                                    <p:anim calcmode="lin" valueType="num">
                                      <p:cBhvr>
                                        <p:cTn id="93" dur="800" decel="100000" fill="hold"/>
                                        <p:tgtEl>
                                          <p:spTgt spid="2">
                                            <p:txEl>
                                              <p:pRg st="10" end="10"/>
                                            </p:txEl>
                                          </p:spTgt>
                                        </p:tgtEl>
                                        <p:attrNameLst>
                                          <p:attrName>ppt_y</p:attrName>
                                        </p:attrNameLst>
                                      </p:cBhvr>
                                      <p:tavLst>
                                        <p:tav tm="0">
                                          <p:val>
                                            <p:strVal val="#ppt_y-0.4"/>
                                          </p:val>
                                        </p:tav>
                                        <p:tav tm="100000">
                                          <p:val>
                                            <p:strVal val="#ppt_y+0.1"/>
                                          </p:val>
                                        </p:tav>
                                      </p:tavLst>
                                    </p:anim>
                                    <p:anim calcmode="lin" valueType="num">
                                      <p:cBhvr>
                                        <p:cTn id="94" dur="200" accel="100000" fill="hold">
                                          <p:stCondLst>
                                            <p:cond delay="800"/>
                                          </p:stCondLst>
                                        </p:cTn>
                                        <p:tgtEl>
                                          <p:spTgt spid="2">
                                            <p:txEl>
                                              <p:pRg st="10" end="10"/>
                                            </p:txEl>
                                          </p:spTgt>
                                        </p:tgtEl>
                                        <p:attrNameLst>
                                          <p:attrName>ppt_x</p:attrName>
                                        </p:attrNameLst>
                                      </p:cBhvr>
                                      <p:tavLst>
                                        <p:tav tm="0">
                                          <p:val>
                                            <p:strVal val="#ppt_x-0.05"/>
                                          </p:val>
                                        </p:tav>
                                        <p:tav tm="100000">
                                          <p:val>
                                            <p:strVal val="#ppt_x"/>
                                          </p:val>
                                        </p:tav>
                                      </p:tavLst>
                                    </p:anim>
                                    <p:anim calcmode="lin" valueType="num">
                                      <p:cBhvr>
                                        <p:cTn id="95" dur="200" accel="100000" fill="hold">
                                          <p:stCondLst>
                                            <p:cond delay="800"/>
                                          </p:stCondLst>
                                        </p:cTn>
                                        <p:tgtEl>
                                          <p:spTgt spid="2">
                                            <p:txEl>
                                              <p:pRg st="10" end="10"/>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229600" cy="4191000"/>
          </a:xfrm>
        </p:spPr>
        <p:txBody>
          <a:bodyPr>
            <a:normAutofit/>
          </a:bodyPr>
          <a:lstStyle/>
          <a:p>
            <a:pPr marL="514350" indent="-514350">
              <a:buNone/>
            </a:pPr>
            <a:r>
              <a:rPr lang="en-US" dirty="0" smtClean="0"/>
              <a:t/>
            </a:r>
            <a:br>
              <a:rPr lang="en-US" dirty="0" smtClean="0"/>
            </a:br>
            <a:r>
              <a:rPr lang="en-US" dirty="0" smtClean="0"/>
              <a:t/>
            </a:r>
            <a:br>
              <a:rPr lang="en-US" dirty="0" smtClean="0"/>
            </a:br>
            <a:endParaRPr lang="en-US" dirty="0" smtClean="0"/>
          </a:p>
          <a:p>
            <a:pPr marL="514350" indent="-514350">
              <a:buNone/>
            </a:pPr>
            <a:r>
              <a:rPr lang="en-US" dirty="0" smtClean="0"/>
              <a:t/>
            </a:r>
            <a:br>
              <a:rPr lang="en-US" dirty="0" smtClean="0"/>
            </a:br>
            <a:endParaRPr lang="en-US" dirty="0" smtClean="0"/>
          </a:p>
        </p:txBody>
      </p:sp>
      <p:sp>
        <p:nvSpPr>
          <p:cNvPr id="3" name="Title 2"/>
          <p:cNvSpPr>
            <a:spLocks noGrp="1"/>
          </p:cNvSpPr>
          <p:nvPr>
            <p:ph type="title"/>
          </p:nvPr>
        </p:nvSpPr>
        <p:spPr/>
        <p:txBody>
          <a:bodyPr/>
          <a:lstStyle/>
          <a:p>
            <a:r>
              <a:rPr lang="en-US" dirty="0" smtClean="0">
                <a:solidFill>
                  <a:schemeClr val="bg1"/>
                </a:solidFill>
              </a:rPr>
              <a:t>RESULTS OF THE STUDY</a:t>
            </a:r>
            <a:endParaRPr lang="en-US" dirty="0"/>
          </a:p>
        </p:txBody>
      </p:sp>
      <p:sp>
        <p:nvSpPr>
          <p:cNvPr id="4" name="TextBox 3"/>
          <p:cNvSpPr txBox="1"/>
          <p:nvPr/>
        </p:nvSpPr>
        <p:spPr>
          <a:xfrm>
            <a:off x="762000" y="1905000"/>
            <a:ext cx="7543800" cy="3046988"/>
          </a:xfrm>
          <a:prstGeom prst="rect">
            <a:avLst/>
          </a:prstGeom>
          <a:noFill/>
        </p:spPr>
        <p:txBody>
          <a:bodyPr wrap="square" rtlCol="0">
            <a:spAutoFit/>
          </a:bodyPr>
          <a:lstStyle/>
          <a:p>
            <a:r>
              <a:rPr lang="en-US" sz="2400" dirty="0" smtClean="0"/>
              <a:t>“I </a:t>
            </a:r>
            <a:r>
              <a:rPr lang="en-US" sz="2400" dirty="0" smtClean="0"/>
              <a:t>rephrased the question several times trying to solicit the correct answer of Jesus dying for his sins and his trust in Jesus alone for his salvation.  Try as I may, I could not get him to say </a:t>
            </a:r>
            <a:r>
              <a:rPr lang="en-US" sz="2400" i="1" dirty="0" smtClean="0"/>
              <a:t>anything</a:t>
            </a:r>
            <a:r>
              <a:rPr lang="en-US" sz="2400" dirty="0" smtClean="0"/>
              <a:t> about what Jesus had done for him on the cross or that he was relying on Jesus to make him acceptable to God.  After about five minutes, I finally gave up and tried to salvage the presentation in another way.</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229600" cy="4191000"/>
          </a:xfrm>
        </p:spPr>
        <p:txBody>
          <a:bodyPr>
            <a:normAutofit/>
          </a:bodyPr>
          <a:lstStyle/>
          <a:p>
            <a:pPr marL="514350" indent="-514350">
              <a:buNone/>
            </a:pPr>
            <a:r>
              <a:rPr lang="en-US" dirty="0" smtClean="0"/>
              <a:t/>
            </a:r>
            <a:br>
              <a:rPr lang="en-US" dirty="0" smtClean="0"/>
            </a:br>
            <a:r>
              <a:rPr lang="en-US" dirty="0" smtClean="0"/>
              <a:t/>
            </a:r>
            <a:br>
              <a:rPr lang="en-US" dirty="0" smtClean="0"/>
            </a:br>
            <a:endParaRPr lang="en-US" dirty="0" smtClean="0"/>
          </a:p>
          <a:p>
            <a:pPr marL="514350" indent="-514350">
              <a:buNone/>
            </a:pPr>
            <a:r>
              <a:rPr lang="en-US" dirty="0" smtClean="0"/>
              <a:t/>
            </a:r>
            <a:br>
              <a:rPr lang="en-US" dirty="0" smtClean="0"/>
            </a:br>
            <a:endParaRPr lang="en-US" dirty="0" smtClean="0"/>
          </a:p>
        </p:txBody>
      </p:sp>
      <p:sp>
        <p:nvSpPr>
          <p:cNvPr id="3" name="Title 2"/>
          <p:cNvSpPr>
            <a:spLocks noGrp="1"/>
          </p:cNvSpPr>
          <p:nvPr>
            <p:ph type="title"/>
          </p:nvPr>
        </p:nvSpPr>
        <p:spPr/>
        <p:txBody>
          <a:bodyPr/>
          <a:lstStyle/>
          <a:p>
            <a:r>
              <a:rPr lang="en-US" dirty="0" smtClean="0">
                <a:solidFill>
                  <a:schemeClr val="bg1"/>
                </a:solidFill>
              </a:rPr>
              <a:t>RESULTS OF THE STUDY</a:t>
            </a:r>
            <a:endParaRPr lang="en-US" dirty="0"/>
          </a:p>
        </p:txBody>
      </p:sp>
      <p:sp>
        <p:nvSpPr>
          <p:cNvPr id="4" name="TextBox 3"/>
          <p:cNvSpPr txBox="1"/>
          <p:nvPr/>
        </p:nvSpPr>
        <p:spPr>
          <a:xfrm>
            <a:off x="762000" y="1905000"/>
            <a:ext cx="7543800" cy="3785652"/>
          </a:xfrm>
          <a:prstGeom prst="rect">
            <a:avLst/>
          </a:prstGeom>
          <a:noFill/>
        </p:spPr>
        <p:txBody>
          <a:bodyPr wrap="square" rtlCol="0">
            <a:spAutoFit/>
          </a:bodyPr>
          <a:lstStyle/>
          <a:p>
            <a:r>
              <a:rPr lang="en-US" sz="2400" dirty="0" smtClean="0"/>
              <a:t>“The </a:t>
            </a:r>
            <a:r>
              <a:rPr lang="en-US" sz="2400" dirty="0" smtClean="0"/>
              <a:t>old Nazarene board member sometime in his past probably had experienced a true saving spiritual connection with Jesus.  He just had no capacity to </a:t>
            </a:r>
            <a:r>
              <a:rPr lang="en-US" sz="2400" i="1" dirty="0" smtClean="0"/>
              <a:t>communicate</a:t>
            </a:r>
            <a:r>
              <a:rPr lang="en-US" sz="2400" dirty="0" smtClean="0"/>
              <a:t> that when given the opportunity.  Perhaps that’s the best we can say about some of the writers of the Apostolic Fathers documents.  Thankfully, there are others, like </a:t>
            </a:r>
            <a:r>
              <a:rPr lang="en-US" sz="2400" i="1" dirty="0" err="1" smtClean="0"/>
              <a:t>Diognetus</a:t>
            </a:r>
            <a:r>
              <a:rPr lang="en-US" sz="2400" dirty="0" smtClean="0"/>
              <a:t> and </a:t>
            </a:r>
            <a:r>
              <a:rPr lang="en-US" sz="2400" i="1" dirty="0" smtClean="0"/>
              <a:t>Second Clement</a:t>
            </a:r>
            <a:r>
              <a:rPr lang="en-US" sz="2400" dirty="0" smtClean="0"/>
              <a:t>, who were able to write with clarity of the gospel of grace. </a:t>
            </a:r>
            <a:endParaRPr lang="en-US" sz="2400" dirty="0" smtClean="0"/>
          </a:p>
          <a:p>
            <a:endParaRPr lang="en-US" sz="2400" dirty="0" smtClean="0"/>
          </a:p>
          <a:p>
            <a:r>
              <a:rPr lang="en-US" sz="2400" dirty="0" smtClean="0"/>
              <a:t>Thankfully</a:t>
            </a:r>
            <a:r>
              <a:rPr lang="en-US" sz="2400" dirty="0" smtClean="0"/>
              <a:t>, the church preserved their writings.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66800" y="1828800"/>
            <a:ext cx="7620000" cy="4267200"/>
          </a:xfrm>
        </p:spPr>
        <p:txBody>
          <a:bodyPr>
            <a:normAutofit/>
          </a:bodyPr>
          <a:lstStyle/>
          <a:p>
            <a:pPr lvl="1">
              <a:lnSpc>
                <a:spcPct val="150000"/>
              </a:lnSpc>
            </a:pPr>
            <a:r>
              <a:rPr lang="en-US" dirty="0" smtClean="0">
                <a:solidFill>
                  <a:schemeClr val="bg1"/>
                </a:solidFill>
              </a:rPr>
              <a:t>Letter of Polycarp to the Philippians</a:t>
            </a:r>
          </a:p>
          <a:p>
            <a:pPr lvl="1">
              <a:lnSpc>
                <a:spcPct val="150000"/>
              </a:lnSpc>
            </a:pPr>
            <a:r>
              <a:rPr lang="en-US" dirty="0" smtClean="0">
                <a:solidFill>
                  <a:schemeClr val="bg1"/>
                </a:solidFill>
              </a:rPr>
              <a:t>Martyrdom of Polycarp</a:t>
            </a:r>
          </a:p>
          <a:p>
            <a:pPr lvl="1">
              <a:lnSpc>
                <a:spcPct val="150000"/>
              </a:lnSpc>
            </a:pPr>
            <a:r>
              <a:rPr lang="en-US" dirty="0" smtClean="0">
                <a:solidFill>
                  <a:schemeClr val="bg1"/>
                </a:solidFill>
              </a:rPr>
              <a:t>The </a:t>
            </a:r>
            <a:r>
              <a:rPr lang="en-US" i="1" dirty="0" err="1" smtClean="0">
                <a:solidFill>
                  <a:schemeClr val="bg1"/>
                </a:solidFill>
              </a:rPr>
              <a:t>Didache</a:t>
            </a:r>
            <a:r>
              <a:rPr lang="en-US" dirty="0" smtClean="0">
                <a:solidFill>
                  <a:schemeClr val="bg1"/>
                </a:solidFill>
              </a:rPr>
              <a:t> (Teaching of the Twelve Apostles)</a:t>
            </a:r>
          </a:p>
          <a:p>
            <a:pPr lvl="1">
              <a:lnSpc>
                <a:spcPct val="150000"/>
              </a:lnSpc>
            </a:pPr>
            <a:r>
              <a:rPr lang="en-US" dirty="0" smtClean="0">
                <a:solidFill>
                  <a:schemeClr val="bg1"/>
                </a:solidFill>
              </a:rPr>
              <a:t>Epistle of Barnabas</a:t>
            </a:r>
          </a:p>
          <a:p>
            <a:pPr lvl="1">
              <a:lnSpc>
                <a:spcPct val="150000"/>
              </a:lnSpc>
            </a:pPr>
            <a:r>
              <a:rPr lang="en-US" dirty="0" smtClean="0">
                <a:solidFill>
                  <a:schemeClr val="bg1"/>
                </a:solidFill>
              </a:rPr>
              <a:t>Shepherd of </a:t>
            </a:r>
            <a:r>
              <a:rPr lang="en-US" dirty="0" err="1" smtClean="0">
                <a:solidFill>
                  <a:schemeClr val="bg1"/>
                </a:solidFill>
              </a:rPr>
              <a:t>Hermas</a:t>
            </a:r>
            <a:r>
              <a:rPr lang="en-US" dirty="0" smtClean="0">
                <a:solidFill>
                  <a:schemeClr val="bg1"/>
                </a:solidFill>
              </a:rPr>
              <a:t> </a:t>
            </a:r>
            <a:r>
              <a:rPr lang="en-US" sz="1600" dirty="0" smtClean="0">
                <a:solidFill>
                  <a:srgbClr val="0070C0"/>
                </a:solidFill>
              </a:rPr>
              <a:t>[not included in this study]</a:t>
            </a:r>
          </a:p>
          <a:p>
            <a:pPr lvl="1">
              <a:lnSpc>
                <a:spcPct val="150000"/>
              </a:lnSpc>
            </a:pPr>
            <a:r>
              <a:rPr lang="en-US" dirty="0" smtClean="0">
                <a:solidFill>
                  <a:schemeClr val="bg1"/>
                </a:solidFill>
              </a:rPr>
              <a:t>Epistle to </a:t>
            </a:r>
            <a:r>
              <a:rPr lang="en-US" dirty="0" err="1" smtClean="0">
                <a:solidFill>
                  <a:schemeClr val="bg1"/>
                </a:solidFill>
              </a:rPr>
              <a:t>Diognetus</a:t>
            </a:r>
            <a:endParaRPr lang="en-US" dirty="0" smtClean="0">
              <a:solidFill>
                <a:schemeClr val="bg1"/>
              </a:solidFill>
            </a:endParaRPr>
          </a:p>
          <a:p>
            <a:pPr lvl="1">
              <a:lnSpc>
                <a:spcPct val="150000"/>
              </a:lnSpc>
            </a:pPr>
            <a:r>
              <a:rPr lang="en-US" dirty="0" smtClean="0">
                <a:solidFill>
                  <a:schemeClr val="bg1"/>
                </a:solidFill>
              </a:rPr>
              <a:t>Fragments of </a:t>
            </a:r>
            <a:r>
              <a:rPr lang="en-US" dirty="0" err="1" smtClean="0">
                <a:solidFill>
                  <a:schemeClr val="bg1"/>
                </a:solidFill>
              </a:rPr>
              <a:t>Papias</a:t>
            </a:r>
            <a:endParaRPr lang="en-US" dirty="0">
              <a:solidFill>
                <a:schemeClr val="bg1"/>
              </a:solidFill>
            </a:endParaRPr>
          </a:p>
        </p:txBody>
      </p:sp>
      <p:sp>
        <p:nvSpPr>
          <p:cNvPr id="3" name="Title 2"/>
          <p:cNvSpPr>
            <a:spLocks noGrp="1"/>
          </p:cNvSpPr>
          <p:nvPr>
            <p:ph type="title"/>
          </p:nvPr>
        </p:nvSpPr>
        <p:spPr/>
        <p:txBody>
          <a:bodyPr>
            <a:normAutofit/>
          </a:bodyPr>
          <a:lstStyle/>
          <a:p>
            <a:r>
              <a:rPr lang="en-US" sz="3600" dirty="0" smtClean="0">
                <a:solidFill>
                  <a:schemeClr val="bg1"/>
                </a:solidFill>
              </a:rPr>
              <a:t>WHO ARE THE APOSTOLIC FATHERS?</a:t>
            </a:r>
            <a:endParaRPr lang="en-US" sz="36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524000" y="1600200"/>
          <a:ext cx="5867400" cy="4128135"/>
        </p:xfrm>
        <a:graphic>
          <a:graphicData uri="http://schemas.openxmlformats.org/drawingml/2006/table">
            <a:tbl>
              <a:tblPr firstRow="1" bandRow="1">
                <a:tableStyleId>{00A15C55-8517-42AA-B614-E9B94910E393}</a:tableStyleId>
              </a:tblPr>
              <a:tblGrid>
                <a:gridCol w="3215014"/>
                <a:gridCol w="2652386"/>
              </a:tblGrid>
              <a:tr h="370840">
                <a:tc>
                  <a:txBody>
                    <a:bodyPr/>
                    <a:lstStyle/>
                    <a:p>
                      <a:pPr algn="ctr" fontAlgn="b"/>
                      <a:r>
                        <a:rPr lang="en-US" sz="2400" u="none" strike="noStrike" dirty="0"/>
                        <a:t>What</a:t>
                      </a:r>
                      <a:endParaRPr lang="en-US" sz="2400" b="1" i="0" u="none" strike="noStrike" dirty="0">
                        <a:solidFill>
                          <a:srgbClr val="000000"/>
                        </a:solidFill>
                        <a:latin typeface="Calibri"/>
                      </a:endParaRPr>
                    </a:p>
                  </a:txBody>
                  <a:tcPr marL="9525" marR="9525" marT="9525" marB="0" anchor="b"/>
                </a:tc>
                <a:tc>
                  <a:txBody>
                    <a:bodyPr/>
                    <a:lstStyle/>
                    <a:p>
                      <a:pPr algn="ctr" fontAlgn="b"/>
                      <a:r>
                        <a:rPr lang="en-US" sz="2400" u="none" strike="noStrike" dirty="0"/>
                        <a:t>When</a:t>
                      </a:r>
                      <a:endParaRPr lang="en-US" sz="2400" b="1" i="0" u="none" strike="noStrike" dirty="0">
                        <a:solidFill>
                          <a:srgbClr val="000000"/>
                        </a:solidFill>
                        <a:latin typeface="Calibri"/>
                      </a:endParaRPr>
                    </a:p>
                  </a:txBody>
                  <a:tcPr marL="9525" marR="9525" marT="9525" marB="0" anchor="b"/>
                </a:tc>
              </a:tr>
              <a:tr h="370840">
                <a:tc>
                  <a:txBody>
                    <a:bodyPr/>
                    <a:lstStyle/>
                    <a:p>
                      <a:pPr algn="ctr" fontAlgn="b"/>
                      <a:r>
                        <a:rPr lang="en-US" sz="2400" u="none" strike="noStrike" dirty="0" err="1"/>
                        <a:t>Didache</a:t>
                      </a:r>
                      <a:endParaRPr lang="en-US" sz="2400" b="0" i="0" u="none" strike="noStrike" dirty="0">
                        <a:solidFill>
                          <a:srgbClr val="000000"/>
                        </a:solidFill>
                        <a:latin typeface="Calibri"/>
                      </a:endParaRPr>
                    </a:p>
                  </a:txBody>
                  <a:tcPr marL="9525" marR="9525" marT="9525" marB="0" anchor="b"/>
                </a:tc>
                <a:tc>
                  <a:txBody>
                    <a:bodyPr/>
                    <a:lstStyle/>
                    <a:p>
                      <a:pPr algn="ctr" fontAlgn="b"/>
                      <a:r>
                        <a:rPr lang="en-US" sz="2400" u="none" strike="noStrike" dirty="0"/>
                        <a:t>50-150</a:t>
                      </a:r>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u="none" strike="noStrike" dirty="0"/>
                        <a:t>I Clement</a:t>
                      </a:r>
                      <a:endParaRPr lang="en-US" sz="2400" b="0" i="0" u="none" strike="noStrike" dirty="0">
                        <a:solidFill>
                          <a:srgbClr val="000000"/>
                        </a:solidFill>
                        <a:latin typeface="Calibri"/>
                      </a:endParaRPr>
                    </a:p>
                  </a:txBody>
                  <a:tcPr marL="9525" marR="9525" marT="9525" marB="0" anchor="b"/>
                </a:tc>
                <a:tc>
                  <a:txBody>
                    <a:bodyPr/>
                    <a:lstStyle/>
                    <a:p>
                      <a:pPr algn="ctr" fontAlgn="b"/>
                      <a:r>
                        <a:rPr lang="en-US" sz="2400" u="none" strike="noStrike" dirty="0"/>
                        <a:t>95</a:t>
                      </a:r>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u="none" strike="noStrike"/>
                        <a:t>II Clement</a:t>
                      </a:r>
                      <a:endParaRPr lang="en-US" sz="2400" b="0" i="0" u="none" strike="noStrike">
                        <a:solidFill>
                          <a:srgbClr val="000000"/>
                        </a:solidFill>
                        <a:latin typeface="Calibri"/>
                      </a:endParaRPr>
                    </a:p>
                  </a:txBody>
                  <a:tcPr marL="9525" marR="9525" marT="9525" marB="0" anchor="b"/>
                </a:tc>
                <a:tc>
                  <a:txBody>
                    <a:bodyPr/>
                    <a:lstStyle/>
                    <a:p>
                      <a:pPr algn="ctr" fontAlgn="b"/>
                      <a:r>
                        <a:rPr lang="en-US" sz="2400" u="none" strike="noStrike" dirty="0"/>
                        <a:t>100-170</a:t>
                      </a:r>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u="none" strike="noStrike"/>
                        <a:t>Ignatius</a:t>
                      </a:r>
                      <a:endParaRPr lang="en-US" sz="2400" b="0" i="0" u="none" strike="noStrike">
                        <a:solidFill>
                          <a:srgbClr val="000000"/>
                        </a:solidFill>
                        <a:latin typeface="Calibri"/>
                      </a:endParaRPr>
                    </a:p>
                  </a:txBody>
                  <a:tcPr marL="9525" marR="9525" marT="9525" marB="0" anchor="b"/>
                </a:tc>
                <a:tc>
                  <a:txBody>
                    <a:bodyPr/>
                    <a:lstStyle/>
                    <a:p>
                      <a:pPr algn="ctr" fontAlgn="b"/>
                      <a:r>
                        <a:rPr lang="en-US" sz="2400" u="none" strike="noStrike" dirty="0"/>
                        <a:t>110</a:t>
                      </a:r>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u="none" strike="noStrike" dirty="0"/>
                        <a:t>Polycarp</a:t>
                      </a:r>
                      <a:endParaRPr lang="en-US" sz="2400" b="0" i="0" u="none" strike="noStrike" dirty="0">
                        <a:solidFill>
                          <a:srgbClr val="000000"/>
                        </a:solidFill>
                        <a:latin typeface="Calibri"/>
                      </a:endParaRPr>
                    </a:p>
                  </a:txBody>
                  <a:tcPr marL="9525" marR="9525" marT="9525" marB="0" anchor="b"/>
                </a:tc>
                <a:tc>
                  <a:txBody>
                    <a:bodyPr/>
                    <a:lstStyle/>
                    <a:p>
                      <a:pPr algn="ctr" fontAlgn="b"/>
                      <a:r>
                        <a:rPr lang="en-US" sz="2400" u="none" strike="noStrike" dirty="0"/>
                        <a:t>110</a:t>
                      </a:r>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u="none" strike="noStrike"/>
                        <a:t>Papias</a:t>
                      </a:r>
                      <a:endParaRPr lang="en-US" sz="2400" b="0" i="0" u="none" strike="noStrike">
                        <a:solidFill>
                          <a:srgbClr val="000000"/>
                        </a:solidFill>
                        <a:latin typeface="Calibri"/>
                      </a:endParaRPr>
                    </a:p>
                  </a:txBody>
                  <a:tcPr marL="9525" marR="9525" marT="9525" marB="0" anchor="b"/>
                </a:tc>
                <a:tc>
                  <a:txBody>
                    <a:bodyPr/>
                    <a:lstStyle/>
                    <a:p>
                      <a:pPr algn="ctr" fontAlgn="b"/>
                      <a:r>
                        <a:rPr lang="en-US" sz="2400" u="none" strike="noStrike" dirty="0"/>
                        <a:t>130</a:t>
                      </a:r>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u="none" strike="noStrike"/>
                        <a:t>Barnabas</a:t>
                      </a:r>
                      <a:endParaRPr lang="en-US" sz="2400" b="0" i="0" u="none" strike="noStrike">
                        <a:solidFill>
                          <a:srgbClr val="000000"/>
                        </a:solidFill>
                        <a:latin typeface="Calibri"/>
                      </a:endParaRPr>
                    </a:p>
                  </a:txBody>
                  <a:tcPr marL="9525" marR="9525" marT="9525" marB="0" anchor="b"/>
                </a:tc>
                <a:tc>
                  <a:txBody>
                    <a:bodyPr/>
                    <a:lstStyle/>
                    <a:p>
                      <a:pPr algn="ctr" fontAlgn="b"/>
                      <a:r>
                        <a:rPr lang="en-US" sz="2400" u="none" strike="noStrike" dirty="0"/>
                        <a:t>70-135</a:t>
                      </a:r>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u="none" strike="noStrike"/>
                        <a:t>Shepherd of Hermas</a:t>
                      </a:r>
                      <a:endParaRPr lang="en-US" sz="2400" b="0" i="0" u="none" strike="noStrike">
                        <a:solidFill>
                          <a:srgbClr val="000000"/>
                        </a:solidFill>
                        <a:latin typeface="Calibri"/>
                      </a:endParaRPr>
                    </a:p>
                  </a:txBody>
                  <a:tcPr marL="9525" marR="9525" marT="9525" marB="0" anchor="b"/>
                </a:tc>
                <a:tc>
                  <a:txBody>
                    <a:bodyPr/>
                    <a:lstStyle/>
                    <a:p>
                      <a:pPr algn="ctr" fontAlgn="b"/>
                      <a:r>
                        <a:rPr lang="en-US" sz="2400" u="none" strike="noStrike" dirty="0"/>
                        <a:t>70-175</a:t>
                      </a:r>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u="none" strike="noStrike"/>
                        <a:t>Diognetus</a:t>
                      </a:r>
                      <a:endParaRPr lang="en-US" sz="2400" b="0" i="0" u="none" strike="noStrike">
                        <a:solidFill>
                          <a:srgbClr val="000000"/>
                        </a:solidFill>
                        <a:latin typeface="Calibri"/>
                      </a:endParaRPr>
                    </a:p>
                  </a:txBody>
                  <a:tcPr marL="9525" marR="9525" marT="9525" marB="0" anchor="b"/>
                </a:tc>
                <a:tc>
                  <a:txBody>
                    <a:bodyPr/>
                    <a:lstStyle/>
                    <a:p>
                      <a:pPr algn="ctr" fontAlgn="b"/>
                      <a:r>
                        <a:rPr lang="en-US" sz="2400" u="none" strike="noStrike" dirty="0"/>
                        <a:t>150-225</a:t>
                      </a:r>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u="none" strike="noStrike"/>
                        <a:t>Martyrdom of Polycarp</a:t>
                      </a:r>
                      <a:endParaRPr lang="en-US" sz="2400" b="0" i="0" u="none" strike="noStrike">
                        <a:solidFill>
                          <a:srgbClr val="000000"/>
                        </a:solidFill>
                        <a:latin typeface="Calibri"/>
                      </a:endParaRPr>
                    </a:p>
                  </a:txBody>
                  <a:tcPr marL="9525" marR="9525" marT="9525" marB="0" anchor="b"/>
                </a:tc>
                <a:tc>
                  <a:txBody>
                    <a:bodyPr/>
                    <a:lstStyle/>
                    <a:p>
                      <a:pPr algn="ctr" fontAlgn="b"/>
                      <a:r>
                        <a:rPr lang="en-US" sz="2400" u="none" strike="noStrike" dirty="0"/>
                        <a:t>155-67</a:t>
                      </a:r>
                      <a:endParaRPr lang="en-US" sz="2400" b="0" i="0" u="none" strike="noStrike" dirty="0">
                        <a:solidFill>
                          <a:srgbClr val="000000"/>
                        </a:solidFill>
                        <a:latin typeface="Calibri"/>
                      </a:endParaRPr>
                    </a:p>
                  </a:txBody>
                  <a:tcPr marL="9525" marR="9525" marT="9525" marB="0" anchor="b"/>
                </a:tc>
              </a:tr>
            </a:tbl>
          </a:graphicData>
        </a:graphic>
      </p:graphicFrame>
      <p:sp>
        <p:nvSpPr>
          <p:cNvPr id="3" name="Title 2"/>
          <p:cNvSpPr>
            <a:spLocks noGrp="1"/>
          </p:cNvSpPr>
          <p:nvPr>
            <p:ph type="title"/>
          </p:nvPr>
        </p:nvSpPr>
        <p:spPr/>
        <p:txBody>
          <a:bodyPr>
            <a:noAutofit/>
          </a:bodyPr>
          <a:lstStyle/>
          <a:p>
            <a:pPr algn="ctr"/>
            <a:r>
              <a:rPr lang="en-US" sz="3600" dirty="0" smtClean="0">
                <a:solidFill>
                  <a:schemeClr val="bg1"/>
                </a:solidFill>
              </a:rPr>
              <a:t>WHEN DID THEY WRITE?</a:t>
            </a:r>
            <a:endParaRPr lang="en-US" sz="3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Letters to Churches or Individuals</a:t>
            </a:r>
          </a:p>
          <a:p>
            <a:pPr lvl="1"/>
            <a:r>
              <a:rPr lang="en-US" dirty="0" smtClean="0">
                <a:solidFill>
                  <a:schemeClr val="bg1"/>
                </a:solidFill>
              </a:rPr>
              <a:t>I Clement – From Rome to Corinthians</a:t>
            </a:r>
          </a:p>
          <a:p>
            <a:pPr lvl="1"/>
            <a:r>
              <a:rPr lang="en-US" dirty="0" smtClean="0">
                <a:solidFill>
                  <a:schemeClr val="bg1"/>
                </a:solidFill>
              </a:rPr>
              <a:t>Ignatius – From Bishop to </a:t>
            </a:r>
            <a:r>
              <a:rPr lang="en-US" u="sng" dirty="0" smtClean="0">
                <a:solidFill>
                  <a:schemeClr val="bg1"/>
                </a:solidFill>
              </a:rPr>
              <a:t>six churches</a:t>
            </a:r>
            <a:r>
              <a:rPr lang="en-US" dirty="0" smtClean="0">
                <a:solidFill>
                  <a:schemeClr val="bg1"/>
                </a:solidFill>
              </a:rPr>
              <a:t>  and </a:t>
            </a:r>
            <a:r>
              <a:rPr lang="en-US" u="sng" dirty="0" smtClean="0">
                <a:solidFill>
                  <a:schemeClr val="bg1"/>
                </a:solidFill>
              </a:rPr>
              <a:t>one bishop</a:t>
            </a:r>
          </a:p>
          <a:p>
            <a:pPr lvl="1"/>
            <a:r>
              <a:rPr lang="en-US" dirty="0" smtClean="0">
                <a:solidFill>
                  <a:schemeClr val="bg1"/>
                </a:solidFill>
              </a:rPr>
              <a:t>Polycarp – From Polycarp to the Church at Philippi</a:t>
            </a:r>
          </a:p>
          <a:p>
            <a:pPr lvl="1"/>
            <a:r>
              <a:rPr lang="en-US" dirty="0" smtClean="0">
                <a:solidFill>
                  <a:schemeClr val="bg1"/>
                </a:solidFill>
              </a:rPr>
              <a:t>Martyrdom of Polycarp – From Smyrna to </a:t>
            </a:r>
            <a:r>
              <a:rPr lang="en-US" dirty="0" err="1" smtClean="0">
                <a:solidFill>
                  <a:schemeClr val="bg1"/>
                </a:solidFill>
              </a:rPr>
              <a:t>Philomelium</a:t>
            </a:r>
            <a:r>
              <a:rPr lang="en-US" dirty="0" smtClean="0">
                <a:solidFill>
                  <a:schemeClr val="bg1"/>
                </a:solidFill>
              </a:rPr>
              <a:t> </a:t>
            </a:r>
          </a:p>
          <a:p>
            <a:r>
              <a:rPr lang="en-US" dirty="0" smtClean="0"/>
              <a:t>Church Manual</a:t>
            </a:r>
          </a:p>
          <a:p>
            <a:pPr lvl="1"/>
            <a:r>
              <a:rPr lang="en-US" dirty="0" err="1" smtClean="0">
                <a:solidFill>
                  <a:schemeClr val="bg1"/>
                </a:solidFill>
              </a:rPr>
              <a:t>Didache</a:t>
            </a:r>
            <a:r>
              <a:rPr lang="en-US" dirty="0" smtClean="0">
                <a:solidFill>
                  <a:schemeClr val="bg1"/>
                </a:solidFill>
              </a:rPr>
              <a:t> – </a:t>
            </a:r>
            <a:r>
              <a:rPr lang="el-GR" dirty="0" smtClean="0">
                <a:solidFill>
                  <a:schemeClr val="bg1"/>
                </a:solidFill>
              </a:rPr>
              <a:t>Διδαχὴ</a:t>
            </a:r>
            <a:r>
              <a:rPr lang="en-US" dirty="0" smtClean="0">
                <a:solidFill>
                  <a:schemeClr val="bg1"/>
                </a:solidFill>
              </a:rPr>
              <a:t> - </a:t>
            </a:r>
            <a:r>
              <a:rPr lang="en-US" b="1" i="1" dirty="0" smtClean="0">
                <a:solidFill>
                  <a:schemeClr val="bg1"/>
                </a:solidFill>
              </a:rPr>
              <a:t>Teaching of the Twelve Apostles</a:t>
            </a:r>
          </a:p>
          <a:p>
            <a:r>
              <a:rPr lang="en-US" dirty="0" smtClean="0"/>
              <a:t>Doctrinal Instruction</a:t>
            </a:r>
          </a:p>
          <a:p>
            <a:pPr lvl="1"/>
            <a:r>
              <a:rPr lang="en-US" dirty="0" err="1" smtClean="0">
                <a:solidFill>
                  <a:schemeClr val="bg1"/>
                </a:solidFill>
              </a:rPr>
              <a:t>Papias</a:t>
            </a:r>
            <a:r>
              <a:rPr lang="en-US" dirty="0" smtClean="0">
                <a:solidFill>
                  <a:schemeClr val="bg1"/>
                </a:solidFill>
              </a:rPr>
              <a:t> – 5 volumes </a:t>
            </a:r>
            <a:r>
              <a:rPr lang="en-US" b="1" i="1" dirty="0" smtClean="0">
                <a:solidFill>
                  <a:schemeClr val="bg1"/>
                </a:solidFill>
              </a:rPr>
              <a:t>Expositions of the Sayings of the Lord</a:t>
            </a:r>
          </a:p>
          <a:p>
            <a:pPr lvl="1"/>
            <a:r>
              <a:rPr lang="en-US" dirty="0" smtClean="0">
                <a:solidFill>
                  <a:schemeClr val="bg1"/>
                </a:solidFill>
              </a:rPr>
              <a:t>Barnabas – Homily or doctrinal treatise</a:t>
            </a:r>
          </a:p>
          <a:p>
            <a:pPr lvl="1"/>
            <a:r>
              <a:rPr lang="en-US" dirty="0" smtClean="0">
                <a:solidFill>
                  <a:schemeClr val="bg1"/>
                </a:solidFill>
              </a:rPr>
              <a:t>Shepherd of </a:t>
            </a:r>
            <a:r>
              <a:rPr lang="en-US" dirty="0" err="1" smtClean="0">
                <a:solidFill>
                  <a:schemeClr val="bg1"/>
                </a:solidFill>
              </a:rPr>
              <a:t>Hermas</a:t>
            </a:r>
            <a:r>
              <a:rPr lang="en-US" dirty="0" smtClean="0">
                <a:solidFill>
                  <a:schemeClr val="bg1"/>
                </a:solidFill>
              </a:rPr>
              <a:t> – Extended allegory</a:t>
            </a:r>
          </a:p>
          <a:p>
            <a:r>
              <a:rPr lang="en-US" dirty="0" smtClean="0"/>
              <a:t>Apology/Sermon</a:t>
            </a:r>
          </a:p>
          <a:p>
            <a:pPr lvl="1"/>
            <a:r>
              <a:rPr lang="en-US" dirty="0" err="1" smtClean="0">
                <a:solidFill>
                  <a:schemeClr val="bg1"/>
                </a:solidFill>
              </a:rPr>
              <a:t>Diognetus</a:t>
            </a:r>
            <a:r>
              <a:rPr lang="en-US" dirty="0" smtClean="0">
                <a:solidFill>
                  <a:schemeClr val="bg1"/>
                </a:solidFill>
              </a:rPr>
              <a:t> – evangelistic apology to political leader</a:t>
            </a:r>
          </a:p>
          <a:p>
            <a:pPr lvl="1"/>
            <a:r>
              <a:rPr lang="en-US" dirty="0" smtClean="0">
                <a:solidFill>
                  <a:schemeClr val="bg1"/>
                </a:solidFill>
              </a:rPr>
              <a:t>II Clement – sermon to believers</a:t>
            </a:r>
          </a:p>
          <a:p>
            <a:pPr lvl="1">
              <a:buNone/>
            </a:pPr>
            <a:endParaRPr lang="en-US" dirty="0"/>
          </a:p>
        </p:txBody>
      </p:sp>
      <p:sp>
        <p:nvSpPr>
          <p:cNvPr id="3" name="Title 2"/>
          <p:cNvSpPr>
            <a:spLocks noGrp="1"/>
          </p:cNvSpPr>
          <p:nvPr>
            <p:ph type="title"/>
          </p:nvPr>
        </p:nvSpPr>
        <p:spPr/>
        <p:txBody>
          <a:bodyPr>
            <a:normAutofit/>
          </a:bodyPr>
          <a:lstStyle/>
          <a:p>
            <a:r>
              <a:rPr lang="en-US" sz="4400" dirty="0" smtClean="0">
                <a:solidFill>
                  <a:schemeClr val="bg1"/>
                </a:solidFill>
              </a:rPr>
              <a:t>WHAT  TYPES  OF  WRITINGS?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0"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800" decel="100000"/>
                                        <p:tgtEl>
                                          <p:spTgt spid="2">
                                            <p:txEl>
                                              <p:pRg st="1" end="1"/>
                                            </p:txEl>
                                          </p:spTgt>
                                        </p:tgtEl>
                                      </p:cBhvr>
                                    </p:animEffect>
                                    <p:anim calcmode="lin" valueType="num">
                                      <p:cBhvr>
                                        <p:cTn id="12" dur="800" decel="100000" fill="hold"/>
                                        <p:tgtEl>
                                          <p:spTgt spid="2">
                                            <p:txEl>
                                              <p:pRg st="1" end="1"/>
                                            </p:txEl>
                                          </p:spTgt>
                                        </p:tgtEl>
                                        <p:attrNameLst>
                                          <p:attrName>style.rotation</p:attrName>
                                        </p:attrNameLst>
                                      </p:cBhvr>
                                      <p:tavLst>
                                        <p:tav tm="0">
                                          <p:val>
                                            <p:fltVal val="-90"/>
                                          </p:val>
                                        </p:tav>
                                        <p:tav tm="100000">
                                          <p:val>
                                            <p:fltVal val="0"/>
                                          </p:val>
                                        </p:tav>
                                      </p:tavLst>
                                    </p:anim>
                                    <p:anim calcmode="lin" valueType="num">
                                      <p:cBhvr>
                                        <p:cTn id="13" dur="800" decel="100000" fill="hold"/>
                                        <p:tgtEl>
                                          <p:spTgt spid="2">
                                            <p:txEl>
                                              <p:pRg st="1" end="1"/>
                                            </p:txEl>
                                          </p:spTgt>
                                        </p:tgtEl>
                                        <p:attrNameLst>
                                          <p:attrName>ppt_x</p:attrName>
                                        </p:attrNameLst>
                                      </p:cBhvr>
                                      <p:tavLst>
                                        <p:tav tm="0">
                                          <p:val>
                                            <p:strVal val="#ppt_x+0.4"/>
                                          </p:val>
                                        </p:tav>
                                        <p:tav tm="100000">
                                          <p:val>
                                            <p:strVal val="#ppt_x-0.05"/>
                                          </p:val>
                                        </p:tav>
                                      </p:tavLst>
                                    </p:anim>
                                    <p:anim calcmode="lin" valueType="num">
                                      <p:cBhvr>
                                        <p:cTn id="14" dur="800" decel="100000" fill="hold"/>
                                        <p:tgtEl>
                                          <p:spTgt spid="2">
                                            <p:txEl>
                                              <p:pRg st="1" end="1"/>
                                            </p:txEl>
                                          </p:spTgt>
                                        </p:tgtEl>
                                        <p:attrNameLst>
                                          <p:attrName>ppt_y</p:attrName>
                                        </p:attrNameLst>
                                      </p:cBhvr>
                                      <p:tavLst>
                                        <p:tav tm="0">
                                          <p:val>
                                            <p:strVal val="#ppt_y-0.4"/>
                                          </p:val>
                                        </p:tav>
                                        <p:tav tm="100000">
                                          <p:val>
                                            <p:strVal val="#ppt_y+0.1"/>
                                          </p:val>
                                        </p:tav>
                                      </p:tavLst>
                                    </p:anim>
                                    <p:anim calcmode="lin" valueType="num">
                                      <p:cBhvr>
                                        <p:cTn id="15" dur="200" accel="100000" fill="hold">
                                          <p:stCondLst>
                                            <p:cond delay="800"/>
                                          </p:stCondLst>
                                        </p:cTn>
                                        <p:tgtEl>
                                          <p:spTgt spid="2">
                                            <p:txEl>
                                              <p:pRg st="1" end="1"/>
                                            </p:txEl>
                                          </p:spTgt>
                                        </p:tgtEl>
                                        <p:attrNameLst>
                                          <p:attrName>ppt_x</p:attrName>
                                        </p:attrNameLst>
                                      </p:cBhvr>
                                      <p:tavLst>
                                        <p:tav tm="0">
                                          <p:val>
                                            <p:strVal val="#ppt_x-0.05"/>
                                          </p:val>
                                        </p:tav>
                                        <p:tav tm="100000">
                                          <p:val>
                                            <p:strVal val="#ppt_x"/>
                                          </p:val>
                                        </p:tav>
                                      </p:tavLst>
                                    </p:anim>
                                    <p:anim calcmode="lin" valueType="num">
                                      <p:cBhvr>
                                        <p:cTn id="16" dur="200" accel="100000" fill="hold">
                                          <p:stCondLst>
                                            <p:cond delay="800"/>
                                          </p:stCondLst>
                                        </p:cTn>
                                        <p:tgtEl>
                                          <p:spTgt spid="2">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0"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800" decel="100000"/>
                                        <p:tgtEl>
                                          <p:spTgt spid="2">
                                            <p:txEl>
                                              <p:pRg st="2" end="2"/>
                                            </p:txEl>
                                          </p:spTgt>
                                        </p:tgtEl>
                                      </p:cBhvr>
                                    </p:animEffect>
                                    <p:anim calcmode="lin" valueType="num">
                                      <p:cBhvr>
                                        <p:cTn id="22" dur="800" decel="100000" fill="hold"/>
                                        <p:tgtEl>
                                          <p:spTgt spid="2">
                                            <p:txEl>
                                              <p:pRg st="2" end="2"/>
                                            </p:txEl>
                                          </p:spTgt>
                                        </p:tgtEl>
                                        <p:attrNameLst>
                                          <p:attrName>style.rotation</p:attrName>
                                        </p:attrNameLst>
                                      </p:cBhvr>
                                      <p:tavLst>
                                        <p:tav tm="0">
                                          <p:val>
                                            <p:fltVal val="-90"/>
                                          </p:val>
                                        </p:tav>
                                        <p:tav tm="100000">
                                          <p:val>
                                            <p:fltVal val="0"/>
                                          </p:val>
                                        </p:tav>
                                      </p:tavLst>
                                    </p:anim>
                                    <p:anim calcmode="lin" valueType="num">
                                      <p:cBhvr>
                                        <p:cTn id="23" dur="800" decel="100000" fill="hold"/>
                                        <p:tgtEl>
                                          <p:spTgt spid="2">
                                            <p:txEl>
                                              <p:pRg st="2" end="2"/>
                                            </p:txEl>
                                          </p:spTgt>
                                        </p:tgtEl>
                                        <p:attrNameLst>
                                          <p:attrName>ppt_x</p:attrName>
                                        </p:attrNameLst>
                                      </p:cBhvr>
                                      <p:tavLst>
                                        <p:tav tm="0">
                                          <p:val>
                                            <p:strVal val="#ppt_x+0.4"/>
                                          </p:val>
                                        </p:tav>
                                        <p:tav tm="100000">
                                          <p:val>
                                            <p:strVal val="#ppt_x-0.05"/>
                                          </p:val>
                                        </p:tav>
                                      </p:tavLst>
                                    </p:anim>
                                    <p:anim calcmode="lin" valueType="num">
                                      <p:cBhvr>
                                        <p:cTn id="24" dur="800" decel="100000" fill="hold"/>
                                        <p:tgtEl>
                                          <p:spTgt spid="2">
                                            <p:txEl>
                                              <p:pRg st="2" end="2"/>
                                            </p:txEl>
                                          </p:spTgt>
                                        </p:tgtEl>
                                        <p:attrNameLst>
                                          <p:attrName>ppt_y</p:attrName>
                                        </p:attrNameLst>
                                      </p:cBhvr>
                                      <p:tavLst>
                                        <p:tav tm="0">
                                          <p:val>
                                            <p:strVal val="#ppt_y-0.4"/>
                                          </p:val>
                                        </p:tav>
                                        <p:tav tm="100000">
                                          <p:val>
                                            <p:strVal val="#ppt_y+0.1"/>
                                          </p:val>
                                        </p:tav>
                                      </p:tavLst>
                                    </p:anim>
                                    <p:anim calcmode="lin" valueType="num">
                                      <p:cBhvr>
                                        <p:cTn id="25" dur="200" accel="100000" fill="hold">
                                          <p:stCondLst>
                                            <p:cond delay="800"/>
                                          </p:stCondLst>
                                        </p:cTn>
                                        <p:tgtEl>
                                          <p:spTgt spid="2">
                                            <p:txEl>
                                              <p:pRg st="2" end="2"/>
                                            </p:txEl>
                                          </p:spTgt>
                                        </p:tgtEl>
                                        <p:attrNameLst>
                                          <p:attrName>ppt_x</p:attrName>
                                        </p:attrNameLst>
                                      </p:cBhvr>
                                      <p:tavLst>
                                        <p:tav tm="0">
                                          <p:val>
                                            <p:strVal val="#ppt_x-0.05"/>
                                          </p:val>
                                        </p:tav>
                                        <p:tav tm="100000">
                                          <p:val>
                                            <p:strVal val="#ppt_x"/>
                                          </p:val>
                                        </p:tav>
                                      </p:tavLst>
                                    </p:anim>
                                    <p:anim calcmode="lin" valueType="num">
                                      <p:cBhvr>
                                        <p:cTn id="26" dur="200" accel="100000" fill="hold">
                                          <p:stCondLst>
                                            <p:cond delay="800"/>
                                          </p:stCondLst>
                                        </p:cTn>
                                        <p:tgtEl>
                                          <p:spTgt spid="2">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0"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800" decel="100000"/>
                                        <p:tgtEl>
                                          <p:spTgt spid="2">
                                            <p:txEl>
                                              <p:pRg st="3" end="3"/>
                                            </p:txEl>
                                          </p:spTgt>
                                        </p:tgtEl>
                                      </p:cBhvr>
                                    </p:animEffect>
                                    <p:anim calcmode="lin" valueType="num">
                                      <p:cBhvr>
                                        <p:cTn id="32" dur="800" decel="100000" fill="hold"/>
                                        <p:tgtEl>
                                          <p:spTgt spid="2">
                                            <p:txEl>
                                              <p:pRg st="3" end="3"/>
                                            </p:txEl>
                                          </p:spTgt>
                                        </p:tgtEl>
                                        <p:attrNameLst>
                                          <p:attrName>style.rotation</p:attrName>
                                        </p:attrNameLst>
                                      </p:cBhvr>
                                      <p:tavLst>
                                        <p:tav tm="0">
                                          <p:val>
                                            <p:fltVal val="-90"/>
                                          </p:val>
                                        </p:tav>
                                        <p:tav tm="100000">
                                          <p:val>
                                            <p:fltVal val="0"/>
                                          </p:val>
                                        </p:tav>
                                      </p:tavLst>
                                    </p:anim>
                                    <p:anim calcmode="lin" valueType="num">
                                      <p:cBhvr>
                                        <p:cTn id="33" dur="800" decel="100000" fill="hold"/>
                                        <p:tgtEl>
                                          <p:spTgt spid="2">
                                            <p:txEl>
                                              <p:pRg st="3" end="3"/>
                                            </p:txEl>
                                          </p:spTgt>
                                        </p:tgtEl>
                                        <p:attrNameLst>
                                          <p:attrName>ppt_x</p:attrName>
                                        </p:attrNameLst>
                                      </p:cBhvr>
                                      <p:tavLst>
                                        <p:tav tm="0">
                                          <p:val>
                                            <p:strVal val="#ppt_x+0.4"/>
                                          </p:val>
                                        </p:tav>
                                        <p:tav tm="100000">
                                          <p:val>
                                            <p:strVal val="#ppt_x-0.05"/>
                                          </p:val>
                                        </p:tav>
                                      </p:tavLst>
                                    </p:anim>
                                    <p:anim calcmode="lin" valueType="num">
                                      <p:cBhvr>
                                        <p:cTn id="34" dur="800" decel="100000" fill="hold"/>
                                        <p:tgtEl>
                                          <p:spTgt spid="2">
                                            <p:txEl>
                                              <p:pRg st="3" end="3"/>
                                            </p:txEl>
                                          </p:spTgt>
                                        </p:tgtEl>
                                        <p:attrNameLst>
                                          <p:attrName>ppt_y</p:attrName>
                                        </p:attrNameLst>
                                      </p:cBhvr>
                                      <p:tavLst>
                                        <p:tav tm="0">
                                          <p:val>
                                            <p:strVal val="#ppt_y-0.4"/>
                                          </p:val>
                                        </p:tav>
                                        <p:tav tm="100000">
                                          <p:val>
                                            <p:strVal val="#ppt_y+0.1"/>
                                          </p:val>
                                        </p:tav>
                                      </p:tavLst>
                                    </p:anim>
                                    <p:anim calcmode="lin" valueType="num">
                                      <p:cBhvr>
                                        <p:cTn id="35" dur="200" accel="100000" fill="hold">
                                          <p:stCondLst>
                                            <p:cond delay="800"/>
                                          </p:stCondLst>
                                        </p:cTn>
                                        <p:tgtEl>
                                          <p:spTgt spid="2">
                                            <p:txEl>
                                              <p:pRg st="3" end="3"/>
                                            </p:txEl>
                                          </p:spTgt>
                                        </p:tgtEl>
                                        <p:attrNameLst>
                                          <p:attrName>ppt_x</p:attrName>
                                        </p:attrNameLst>
                                      </p:cBhvr>
                                      <p:tavLst>
                                        <p:tav tm="0">
                                          <p:val>
                                            <p:strVal val="#ppt_x-0.05"/>
                                          </p:val>
                                        </p:tav>
                                        <p:tav tm="100000">
                                          <p:val>
                                            <p:strVal val="#ppt_x"/>
                                          </p:val>
                                        </p:tav>
                                      </p:tavLst>
                                    </p:anim>
                                    <p:anim calcmode="lin" valueType="num">
                                      <p:cBhvr>
                                        <p:cTn id="36" dur="200" accel="100000" fill="hold">
                                          <p:stCondLst>
                                            <p:cond delay="800"/>
                                          </p:stCondLst>
                                        </p:cTn>
                                        <p:tgtEl>
                                          <p:spTgt spid="2">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30" presetClass="entr" presetSubtype="0" fill="hold" nodeType="clickEffect">
                                  <p:stCondLst>
                                    <p:cond delay="0"/>
                                  </p:stCondLst>
                                  <p:childTnLst>
                                    <p:set>
                                      <p:cBhvr>
                                        <p:cTn id="40" dur="1" fill="hold">
                                          <p:stCondLst>
                                            <p:cond delay="0"/>
                                          </p:stCondLst>
                                        </p:cTn>
                                        <p:tgtEl>
                                          <p:spTgt spid="2">
                                            <p:txEl>
                                              <p:pRg st="4" end="4"/>
                                            </p:txEl>
                                          </p:spTgt>
                                        </p:tgtEl>
                                        <p:attrNameLst>
                                          <p:attrName>style.visibility</p:attrName>
                                        </p:attrNameLst>
                                      </p:cBhvr>
                                      <p:to>
                                        <p:strVal val="visible"/>
                                      </p:to>
                                    </p:set>
                                    <p:animEffect transition="in" filter="fade">
                                      <p:cBhvr>
                                        <p:cTn id="41" dur="800" decel="100000"/>
                                        <p:tgtEl>
                                          <p:spTgt spid="2">
                                            <p:txEl>
                                              <p:pRg st="4" end="4"/>
                                            </p:txEl>
                                          </p:spTgt>
                                        </p:tgtEl>
                                      </p:cBhvr>
                                    </p:animEffect>
                                    <p:anim calcmode="lin" valueType="num">
                                      <p:cBhvr>
                                        <p:cTn id="42" dur="800" decel="100000" fill="hold"/>
                                        <p:tgtEl>
                                          <p:spTgt spid="2">
                                            <p:txEl>
                                              <p:pRg st="4" end="4"/>
                                            </p:txEl>
                                          </p:spTgt>
                                        </p:tgtEl>
                                        <p:attrNameLst>
                                          <p:attrName>style.rotation</p:attrName>
                                        </p:attrNameLst>
                                      </p:cBhvr>
                                      <p:tavLst>
                                        <p:tav tm="0">
                                          <p:val>
                                            <p:fltVal val="-90"/>
                                          </p:val>
                                        </p:tav>
                                        <p:tav tm="100000">
                                          <p:val>
                                            <p:fltVal val="0"/>
                                          </p:val>
                                        </p:tav>
                                      </p:tavLst>
                                    </p:anim>
                                    <p:anim calcmode="lin" valueType="num">
                                      <p:cBhvr>
                                        <p:cTn id="43" dur="800" decel="100000" fill="hold"/>
                                        <p:tgtEl>
                                          <p:spTgt spid="2">
                                            <p:txEl>
                                              <p:pRg st="4" end="4"/>
                                            </p:txEl>
                                          </p:spTgt>
                                        </p:tgtEl>
                                        <p:attrNameLst>
                                          <p:attrName>ppt_x</p:attrName>
                                        </p:attrNameLst>
                                      </p:cBhvr>
                                      <p:tavLst>
                                        <p:tav tm="0">
                                          <p:val>
                                            <p:strVal val="#ppt_x+0.4"/>
                                          </p:val>
                                        </p:tav>
                                        <p:tav tm="100000">
                                          <p:val>
                                            <p:strVal val="#ppt_x-0.05"/>
                                          </p:val>
                                        </p:tav>
                                      </p:tavLst>
                                    </p:anim>
                                    <p:anim calcmode="lin" valueType="num">
                                      <p:cBhvr>
                                        <p:cTn id="44" dur="800" decel="100000" fill="hold"/>
                                        <p:tgtEl>
                                          <p:spTgt spid="2">
                                            <p:txEl>
                                              <p:pRg st="4" end="4"/>
                                            </p:txEl>
                                          </p:spTgt>
                                        </p:tgtEl>
                                        <p:attrNameLst>
                                          <p:attrName>ppt_y</p:attrName>
                                        </p:attrNameLst>
                                      </p:cBhvr>
                                      <p:tavLst>
                                        <p:tav tm="0">
                                          <p:val>
                                            <p:strVal val="#ppt_y-0.4"/>
                                          </p:val>
                                        </p:tav>
                                        <p:tav tm="100000">
                                          <p:val>
                                            <p:strVal val="#ppt_y+0.1"/>
                                          </p:val>
                                        </p:tav>
                                      </p:tavLst>
                                    </p:anim>
                                    <p:anim calcmode="lin" valueType="num">
                                      <p:cBhvr>
                                        <p:cTn id="45" dur="200" accel="100000" fill="hold">
                                          <p:stCondLst>
                                            <p:cond delay="800"/>
                                          </p:stCondLst>
                                        </p:cTn>
                                        <p:tgtEl>
                                          <p:spTgt spid="2">
                                            <p:txEl>
                                              <p:pRg st="4" end="4"/>
                                            </p:txEl>
                                          </p:spTgt>
                                        </p:tgtEl>
                                        <p:attrNameLst>
                                          <p:attrName>ppt_x</p:attrName>
                                        </p:attrNameLst>
                                      </p:cBhvr>
                                      <p:tavLst>
                                        <p:tav tm="0">
                                          <p:val>
                                            <p:strVal val="#ppt_x-0.05"/>
                                          </p:val>
                                        </p:tav>
                                        <p:tav tm="100000">
                                          <p:val>
                                            <p:strVal val="#ppt_x"/>
                                          </p:val>
                                        </p:tav>
                                      </p:tavLst>
                                    </p:anim>
                                    <p:anim calcmode="lin" valueType="num">
                                      <p:cBhvr>
                                        <p:cTn id="46" dur="200" accel="100000" fill="hold">
                                          <p:stCondLst>
                                            <p:cond delay="800"/>
                                          </p:stCondLst>
                                        </p:cTn>
                                        <p:tgtEl>
                                          <p:spTgt spid="2">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30" presetClass="entr" presetSubtype="0" fill="hold" nodeType="clickEffect">
                                  <p:stCondLst>
                                    <p:cond delay="0"/>
                                  </p:stCondLst>
                                  <p:childTnLst>
                                    <p:set>
                                      <p:cBhvr>
                                        <p:cTn id="54" dur="1" fill="hold">
                                          <p:stCondLst>
                                            <p:cond delay="0"/>
                                          </p:stCondLst>
                                        </p:cTn>
                                        <p:tgtEl>
                                          <p:spTgt spid="2">
                                            <p:txEl>
                                              <p:pRg st="6" end="6"/>
                                            </p:txEl>
                                          </p:spTgt>
                                        </p:tgtEl>
                                        <p:attrNameLst>
                                          <p:attrName>style.visibility</p:attrName>
                                        </p:attrNameLst>
                                      </p:cBhvr>
                                      <p:to>
                                        <p:strVal val="visible"/>
                                      </p:to>
                                    </p:set>
                                    <p:animEffect transition="in" filter="fade">
                                      <p:cBhvr>
                                        <p:cTn id="55" dur="800" decel="100000"/>
                                        <p:tgtEl>
                                          <p:spTgt spid="2">
                                            <p:txEl>
                                              <p:pRg st="6" end="6"/>
                                            </p:txEl>
                                          </p:spTgt>
                                        </p:tgtEl>
                                      </p:cBhvr>
                                    </p:animEffect>
                                    <p:anim calcmode="lin" valueType="num">
                                      <p:cBhvr>
                                        <p:cTn id="56" dur="800" decel="100000" fill="hold"/>
                                        <p:tgtEl>
                                          <p:spTgt spid="2">
                                            <p:txEl>
                                              <p:pRg st="6" end="6"/>
                                            </p:txEl>
                                          </p:spTgt>
                                        </p:tgtEl>
                                        <p:attrNameLst>
                                          <p:attrName>style.rotation</p:attrName>
                                        </p:attrNameLst>
                                      </p:cBhvr>
                                      <p:tavLst>
                                        <p:tav tm="0">
                                          <p:val>
                                            <p:fltVal val="-90"/>
                                          </p:val>
                                        </p:tav>
                                        <p:tav tm="100000">
                                          <p:val>
                                            <p:fltVal val="0"/>
                                          </p:val>
                                        </p:tav>
                                      </p:tavLst>
                                    </p:anim>
                                    <p:anim calcmode="lin" valueType="num">
                                      <p:cBhvr>
                                        <p:cTn id="57" dur="800" decel="100000" fill="hold"/>
                                        <p:tgtEl>
                                          <p:spTgt spid="2">
                                            <p:txEl>
                                              <p:pRg st="6" end="6"/>
                                            </p:txEl>
                                          </p:spTgt>
                                        </p:tgtEl>
                                        <p:attrNameLst>
                                          <p:attrName>ppt_x</p:attrName>
                                        </p:attrNameLst>
                                      </p:cBhvr>
                                      <p:tavLst>
                                        <p:tav tm="0">
                                          <p:val>
                                            <p:strVal val="#ppt_x+0.4"/>
                                          </p:val>
                                        </p:tav>
                                        <p:tav tm="100000">
                                          <p:val>
                                            <p:strVal val="#ppt_x-0.05"/>
                                          </p:val>
                                        </p:tav>
                                      </p:tavLst>
                                    </p:anim>
                                    <p:anim calcmode="lin" valueType="num">
                                      <p:cBhvr>
                                        <p:cTn id="58" dur="800" decel="100000" fill="hold"/>
                                        <p:tgtEl>
                                          <p:spTgt spid="2">
                                            <p:txEl>
                                              <p:pRg st="6" end="6"/>
                                            </p:txEl>
                                          </p:spTgt>
                                        </p:tgtEl>
                                        <p:attrNameLst>
                                          <p:attrName>ppt_y</p:attrName>
                                        </p:attrNameLst>
                                      </p:cBhvr>
                                      <p:tavLst>
                                        <p:tav tm="0">
                                          <p:val>
                                            <p:strVal val="#ppt_y-0.4"/>
                                          </p:val>
                                        </p:tav>
                                        <p:tav tm="100000">
                                          <p:val>
                                            <p:strVal val="#ppt_y+0.1"/>
                                          </p:val>
                                        </p:tav>
                                      </p:tavLst>
                                    </p:anim>
                                    <p:anim calcmode="lin" valueType="num">
                                      <p:cBhvr>
                                        <p:cTn id="59" dur="200" accel="100000" fill="hold">
                                          <p:stCondLst>
                                            <p:cond delay="800"/>
                                          </p:stCondLst>
                                        </p:cTn>
                                        <p:tgtEl>
                                          <p:spTgt spid="2">
                                            <p:txEl>
                                              <p:pRg st="6" end="6"/>
                                            </p:txEl>
                                          </p:spTgt>
                                        </p:tgtEl>
                                        <p:attrNameLst>
                                          <p:attrName>ppt_x</p:attrName>
                                        </p:attrNameLst>
                                      </p:cBhvr>
                                      <p:tavLst>
                                        <p:tav tm="0">
                                          <p:val>
                                            <p:strVal val="#ppt_x-0.05"/>
                                          </p:val>
                                        </p:tav>
                                        <p:tav tm="100000">
                                          <p:val>
                                            <p:strVal val="#ppt_x"/>
                                          </p:val>
                                        </p:tav>
                                      </p:tavLst>
                                    </p:anim>
                                    <p:anim calcmode="lin" valueType="num">
                                      <p:cBhvr>
                                        <p:cTn id="60" dur="200" accel="100000" fill="hold">
                                          <p:stCondLst>
                                            <p:cond delay="800"/>
                                          </p:stCondLst>
                                        </p:cTn>
                                        <p:tgtEl>
                                          <p:spTgt spid="2">
                                            <p:txEl>
                                              <p:pRg st="6" end="6"/>
                                            </p:txEl>
                                          </p:spTgt>
                                        </p:tgtEl>
                                        <p:attrNameLst>
                                          <p:attrName>ppt_y</p:attrName>
                                        </p:attrNameLst>
                                      </p:cBhvr>
                                      <p:tavLst>
                                        <p:tav tm="0">
                                          <p:val>
                                            <p:strVal val="#ppt_y+0.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30" presetClass="entr" presetSubtype="0" fill="hold" nodeType="clickEffect">
                                  <p:stCondLst>
                                    <p:cond delay="0"/>
                                  </p:stCondLst>
                                  <p:childTnLst>
                                    <p:set>
                                      <p:cBhvr>
                                        <p:cTn id="68" dur="1" fill="hold">
                                          <p:stCondLst>
                                            <p:cond delay="0"/>
                                          </p:stCondLst>
                                        </p:cTn>
                                        <p:tgtEl>
                                          <p:spTgt spid="2">
                                            <p:txEl>
                                              <p:pRg st="8" end="8"/>
                                            </p:txEl>
                                          </p:spTgt>
                                        </p:tgtEl>
                                        <p:attrNameLst>
                                          <p:attrName>style.visibility</p:attrName>
                                        </p:attrNameLst>
                                      </p:cBhvr>
                                      <p:to>
                                        <p:strVal val="visible"/>
                                      </p:to>
                                    </p:set>
                                    <p:animEffect transition="in" filter="fade">
                                      <p:cBhvr>
                                        <p:cTn id="69" dur="800" decel="100000"/>
                                        <p:tgtEl>
                                          <p:spTgt spid="2">
                                            <p:txEl>
                                              <p:pRg st="8" end="8"/>
                                            </p:txEl>
                                          </p:spTgt>
                                        </p:tgtEl>
                                      </p:cBhvr>
                                    </p:animEffect>
                                    <p:anim calcmode="lin" valueType="num">
                                      <p:cBhvr>
                                        <p:cTn id="70" dur="800" decel="100000" fill="hold"/>
                                        <p:tgtEl>
                                          <p:spTgt spid="2">
                                            <p:txEl>
                                              <p:pRg st="8" end="8"/>
                                            </p:txEl>
                                          </p:spTgt>
                                        </p:tgtEl>
                                        <p:attrNameLst>
                                          <p:attrName>style.rotation</p:attrName>
                                        </p:attrNameLst>
                                      </p:cBhvr>
                                      <p:tavLst>
                                        <p:tav tm="0">
                                          <p:val>
                                            <p:fltVal val="-90"/>
                                          </p:val>
                                        </p:tav>
                                        <p:tav tm="100000">
                                          <p:val>
                                            <p:fltVal val="0"/>
                                          </p:val>
                                        </p:tav>
                                      </p:tavLst>
                                    </p:anim>
                                    <p:anim calcmode="lin" valueType="num">
                                      <p:cBhvr>
                                        <p:cTn id="71" dur="800" decel="100000" fill="hold"/>
                                        <p:tgtEl>
                                          <p:spTgt spid="2">
                                            <p:txEl>
                                              <p:pRg st="8" end="8"/>
                                            </p:txEl>
                                          </p:spTgt>
                                        </p:tgtEl>
                                        <p:attrNameLst>
                                          <p:attrName>ppt_x</p:attrName>
                                        </p:attrNameLst>
                                      </p:cBhvr>
                                      <p:tavLst>
                                        <p:tav tm="0">
                                          <p:val>
                                            <p:strVal val="#ppt_x+0.4"/>
                                          </p:val>
                                        </p:tav>
                                        <p:tav tm="100000">
                                          <p:val>
                                            <p:strVal val="#ppt_x-0.05"/>
                                          </p:val>
                                        </p:tav>
                                      </p:tavLst>
                                    </p:anim>
                                    <p:anim calcmode="lin" valueType="num">
                                      <p:cBhvr>
                                        <p:cTn id="72" dur="800" decel="100000" fill="hold"/>
                                        <p:tgtEl>
                                          <p:spTgt spid="2">
                                            <p:txEl>
                                              <p:pRg st="8" end="8"/>
                                            </p:txEl>
                                          </p:spTgt>
                                        </p:tgtEl>
                                        <p:attrNameLst>
                                          <p:attrName>ppt_y</p:attrName>
                                        </p:attrNameLst>
                                      </p:cBhvr>
                                      <p:tavLst>
                                        <p:tav tm="0">
                                          <p:val>
                                            <p:strVal val="#ppt_y-0.4"/>
                                          </p:val>
                                        </p:tav>
                                        <p:tav tm="100000">
                                          <p:val>
                                            <p:strVal val="#ppt_y+0.1"/>
                                          </p:val>
                                        </p:tav>
                                      </p:tavLst>
                                    </p:anim>
                                    <p:anim calcmode="lin" valueType="num">
                                      <p:cBhvr>
                                        <p:cTn id="73" dur="200" accel="100000" fill="hold">
                                          <p:stCondLst>
                                            <p:cond delay="800"/>
                                          </p:stCondLst>
                                        </p:cTn>
                                        <p:tgtEl>
                                          <p:spTgt spid="2">
                                            <p:txEl>
                                              <p:pRg st="8" end="8"/>
                                            </p:txEl>
                                          </p:spTgt>
                                        </p:tgtEl>
                                        <p:attrNameLst>
                                          <p:attrName>ppt_x</p:attrName>
                                        </p:attrNameLst>
                                      </p:cBhvr>
                                      <p:tavLst>
                                        <p:tav tm="0">
                                          <p:val>
                                            <p:strVal val="#ppt_x-0.05"/>
                                          </p:val>
                                        </p:tav>
                                        <p:tav tm="100000">
                                          <p:val>
                                            <p:strVal val="#ppt_x"/>
                                          </p:val>
                                        </p:tav>
                                      </p:tavLst>
                                    </p:anim>
                                    <p:anim calcmode="lin" valueType="num">
                                      <p:cBhvr>
                                        <p:cTn id="74" dur="200" accel="100000" fill="hold">
                                          <p:stCondLst>
                                            <p:cond delay="800"/>
                                          </p:stCondLst>
                                        </p:cTn>
                                        <p:tgtEl>
                                          <p:spTgt spid="2">
                                            <p:txEl>
                                              <p:pRg st="8" end="8"/>
                                            </p:txEl>
                                          </p:spTgt>
                                        </p:tgtEl>
                                        <p:attrNameLst>
                                          <p:attrName>ppt_y</p:attrName>
                                        </p:attrNameLst>
                                      </p:cBhvr>
                                      <p:tavLst>
                                        <p:tav tm="0">
                                          <p:val>
                                            <p:strVal val="#ppt_y+0.1"/>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30" presetClass="entr" presetSubtype="0" fill="hold" nodeType="clickEffect">
                                  <p:stCondLst>
                                    <p:cond delay="0"/>
                                  </p:stCondLst>
                                  <p:childTnLst>
                                    <p:set>
                                      <p:cBhvr>
                                        <p:cTn id="78" dur="1" fill="hold">
                                          <p:stCondLst>
                                            <p:cond delay="0"/>
                                          </p:stCondLst>
                                        </p:cTn>
                                        <p:tgtEl>
                                          <p:spTgt spid="2">
                                            <p:txEl>
                                              <p:pRg st="9" end="9"/>
                                            </p:txEl>
                                          </p:spTgt>
                                        </p:tgtEl>
                                        <p:attrNameLst>
                                          <p:attrName>style.visibility</p:attrName>
                                        </p:attrNameLst>
                                      </p:cBhvr>
                                      <p:to>
                                        <p:strVal val="visible"/>
                                      </p:to>
                                    </p:set>
                                    <p:animEffect transition="in" filter="fade">
                                      <p:cBhvr>
                                        <p:cTn id="79" dur="800" decel="100000"/>
                                        <p:tgtEl>
                                          <p:spTgt spid="2">
                                            <p:txEl>
                                              <p:pRg st="9" end="9"/>
                                            </p:txEl>
                                          </p:spTgt>
                                        </p:tgtEl>
                                      </p:cBhvr>
                                    </p:animEffect>
                                    <p:anim calcmode="lin" valueType="num">
                                      <p:cBhvr>
                                        <p:cTn id="80" dur="800" decel="100000" fill="hold"/>
                                        <p:tgtEl>
                                          <p:spTgt spid="2">
                                            <p:txEl>
                                              <p:pRg st="9" end="9"/>
                                            </p:txEl>
                                          </p:spTgt>
                                        </p:tgtEl>
                                        <p:attrNameLst>
                                          <p:attrName>style.rotation</p:attrName>
                                        </p:attrNameLst>
                                      </p:cBhvr>
                                      <p:tavLst>
                                        <p:tav tm="0">
                                          <p:val>
                                            <p:fltVal val="-90"/>
                                          </p:val>
                                        </p:tav>
                                        <p:tav tm="100000">
                                          <p:val>
                                            <p:fltVal val="0"/>
                                          </p:val>
                                        </p:tav>
                                      </p:tavLst>
                                    </p:anim>
                                    <p:anim calcmode="lin" valueType="num">
                                      <p:cBhvr>
                                        <p:cTn id="81" dur="800" decel="100000" fill="hold"/>
                                        <p:tgtEl>
                                          <p:spTgt spid="2">
                                            <p:txEl>
                                              <p:pRg st="9" end="9"/>
                                            </p:txEl>
                                          </p:spTgt>
                                        </p:tgtEl>
                                        <p:attrNameLst>
                                          <p:attrName>ppt_x</p:attrName>
                                        </p:attrNameLst>
                                      </p:cBhvr>
                                      <p:tavLst>
                                        <p:tav tm="0">
                                          <p:val>
                                            <p:strVal val="#ppt_x+0.4"/>
                                          </p:val>
                                        </p:tav>
                                        <p:tav tm="100000">
                                          <p:val>
                                            <p:strVal val="#ppt_x-0.05"/>
                                          </p:val>
                                        </p:tav>
                                      </p:tavLst>
                                    </p:anim>
                                    <p:anim calcmode="lin" valueType="num">
                                      <p:cBhvr>
                                        <p:cTn id="82" dur="800" decel="100000" fill="hold"/>
                                        <p:tgtEl>
                                          <p:spTgt spid="2">
                                            <p:txEl>
                                              <p:pRg st="9" end="9"/>
                                            </p:txEl>
                                          </p:spTgt>
                                        </p:tgtEl>
                                        <p:attrNameLst>
                                          <p:attrName>ppt_y</p:attrName>
                                        </p:attrNameLst>
                                      </p:cBhvr>
                                      <p:tavLst>
                                        <p:tav tm="0">
                                          <p:val>
                                            <p:strVal val="#ppt_y-0.4"/>
                                          </p:val>
                                        </p:tav>
                                        <p:tav tm="100000">
                                          <p:val>
                                            <p:strVal val="#ppt_y+0.1"/>
                                          </p:val>
                                        </p:tav>
                                      </p:tavLst>
                                    </p:anim>
                                    <p:anim calcmode="lin" valueType="num">
                                      <p:cBhvr>
                                        <p:cTn id="83" dur="200" accel="100000" fill="hold">
                                          <p:stCondLst>
                                            <p:cond delay="800"/>
                                          </p:stCondLst>
                                        </p:cTn>
                                        <p:tgtEl>
                                          <p:spTgt spid="2">
                                            <p:txEl>
                                              <p:pRg st="9" end="9"/>
                                            </p:txEl>
                                          </p:spTgt>
                                        </p:tgtEl>
                                        <p:attrNameLst>
                                          <p:attrName>ppt_x</p:attrName>
                                        </p:attrNameLst>
                                      </p:cBhvr>
                                      <p:tavLst>
                                        <p:tav tm="0">
                                          <p:val>
                                            <p:strVal val="#ppt_x-0.05"/>
                                          </p:val>
                                        </p:tav>
                                        <p:tav tm="100000">
                                          <p:val>
                                            <p:strVal val="#ppt_x"/>
                                          </p:val>
                                        </p:tav>
                                      </p:tavLst>
                                    </p:anim>
                                    <p:anim calcmode="lin" valueType="num">
                                      <p:cBhvr>
                                        <p:cTn id="84" dur="200" accel="100000" fill="hold">
                                          <p:stCondLst>
                                            <p:cond delay="800"/>
                                          </p:stCondLst>
                                        </p:cTn>
                                        <p:tgtEl>
                                          <p:spTgt spid="2">
                                            <p:txEl>
                                              <p:pRg st="9" end="9"/>
                                            </p:txEl>
                                          </p:spTgt>
                                        </p:tgtEl>
                                        <p:attrNameLst>
                                          <p:attrName>ppt_y</p:attrName>
                                        </p:attrNameLst>
                                      </p:cBhvr>
                                      <p:tavLst>
                                        <p:tav tm="0">
                                          <p:val>
                                            <p:strVal val="#ppt_y+0.1"/>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30" presetClass="entr" presetSubtype="0" fill="hold" nodeType="clickEffect">
                                  <p:stCondLst>
                                    <p:cond delay="0"/>
                                  </p:stCondLst>
                                  <p:childTnLst>
                                    <p:set>
                                      <p:cBhvr>
                                        <p:cTn id="88" dur="1" fill="hold">
                                          <p:stCondLst>
                                            <p:cond delay="0"/>
                                          </p:stCondLst>
                                        </p:cTn>
                                        <p:tgtEl>
                                          <p:spTgt spid="2">
                                            <p:txEl>
                                              <p:pRg st="10" end="10"/>
                                            </p:txEl>
                                          </p:spTgt>
                                        </p:tgtEl>
                                        <p:attrNameLst>
                                          <p:attrName>style.visibility</p:attrName>
                                        </p:attrNameLst>
                                      </p:cBhvr>
                                      <p:to>
                                        <p:strVal val="visible"/>
                                      </p:to>
                                    </p:set>
                                    <p:animEffect transition="in" filter="fade">
                                      <p:cBhvr>
                                        <p:cTn id="89" dur="800" decel="100000"/>
                                        <p:tgtEl>
                                          <p:spTgt spid="2">
                                            <p:txEl>
                                              <p:pRg st="10" end="10"/>
                                            </p:txEl>
                                          </p:spTgt>
                                        </p:tgtEl>
                                      </p:cBhvr>
                                    </p:animEffect>
                                    <p:anim calcmode="lin" valueType="num">
                                      <p:cBhvr>
                                        <p:cTn id="90" dur="800" decel="100000" fill="hold"/>
                                        <p:tgtEl>
                                          <p:spTgt spid="2">
                                            <p:txEl>
                                              <p:pRg st="10" end="10"/>
                                            </p:txEl>
                                          </p:spTgt>
                                        </p:tgtEl>
                                        <p:attrNameLst>
                                          <p:attrName>style.rotation</p:attrName>
                                        </p:attrNameLst>
                                      </p:cBhvr>
                                      <p:tavLst>
                                        <p:tav tm="0">
                                          <p:val>
                                            <p:fltVal val="-90"/>
                                          </p:val>
                                        </p:tav>
                                        <p:tav tm="100000">
                                          <p:val>
                                            <p:fltVal val="0"/>
                                          </p:val>
                                        </p:tav>
                                      </p:tavLst>
                                    </p:anim>
                                    <p:anim calcmode="lin" valueType="num">
                                      <p:cBhvr>
                                        <p:cTn id="91" dur="800" decel="100000" fill="hold"/>
                                        <p:tgtEl>
                                          <p:spTgt spid="2">
                                            <p:txEl>
                                              <p:pRg st="10" end="10"/>
                                            </p:txEl>
                                          </p:spTgt>
                                        </p:tgtEl>
                                        <p:attrNameLst>
                                          <p:attrName>ppt_x</p:attrName>
                                        </p:attrNameLst>
                                      </p:cBhvr>
                                      <p:tavLst>
                                        <p:tav tm="0">
                                          <p:val>
                                            <p:strVal val="#ppt_x+0.4"/>
                                          </p:val>
                                        </p:tav>
                                        <p:tav tm="100000">
                                          <p:val>
                                            <p:strVal val="#ppt_x-0.05"/>
                                          </p:val>
                                        </p:tav>
                                      </p:tavLst>
                                    </p:anim>
                                    <p:anim calcmode="lin" valueType="num">
                                      <p:cBhvr>
                                        <p:cTn id="92" dur="800" decel="100000" fill="hold"/>
                                        <p:tgtEl>
                                          <p:spTgt spid="2">
                                            <p:txEl>
                                              <p:pRg st="10" end="10"/>
                                            </p:txEl>
                                          </p:spTgt>
                                        </p:tgtEl>
                                        <p:attrNameLst>
                                          <p:attrName>ppt_y</p:attrName>
                                        </p:attrNameLst>
                                      </p:cBhvr>
                                      <p:tavLst>
                                        <p:tav tm="0">
                                          <p:val>
                                            <p:strVal val="#ppt_y-0.4"/>
                                          </p:val>
                                        </p:tav>
                                        <p:tav tm="100000">
                                          <p:val>
                                            <p:strVal val="#ppt_y+0.1"/>
                                          </p:val>
                                        </p:tav>
                                      </p:tavLst>
                                    </p:anim>
                                    <p:anim calcmode="lin" valueType="num">
                                      <p:cBhvr>
                                        <p:cTn id="93" dur="200" accel="100000" fill="hold">
                                          <p:stCondLst>
                                            <p:cond delay="800"/>
                                          </p:stCondLst>
                                        </p:cTn>
                                        <p:tgtEl>
                                          <p:spTgt spid="2">
                                            <p:txEl>
                                              <p:pRg st="10" end="10"/>
                                            </p:txEl>
                                          </p:spTgt>
                                        </p:tgtEl>
                                        <p:attrNameLst>
                                          <p:attrName>ppt_x</p:attrName>
                                        </p:attrNameLst>
                                      </p:cBhvr>
                                      <p:tavLst>
                                        <p:tav tm="0">
                                          <p:val>
                                            <p:strVal val="#ppt_x-0.05"/>
                                          </p:val>
                                        </p:tav>
                                        <p:tav tm="100000">
                                          <p:val>
                                            <p:strVal val="#ppt_x"/>
                                          </p:val>
                                        </p:tav>
                                      </p:tavLst>
                                    </p:anim>
                                    <p:anim calcmode="lin" valueType="num">
                                      <p:cBhvr>
                                        <p:cTn id="94" dur="200" accel="100000" fill="hold">
                                          <p:stCondLst>
                                            <p:cond delay="800"/>
                                          </p:stCondLst>
                                        </p:cTn>
                                        <p:tgtEl>
                                          <p:spTgt spid="2">
                                            <p:txEl>
                                              <p:pRg st="10" end="10"/>
                                            </p:txEl>
                                          </p:spTgt>
                                        </p:tgtEl>
                                        <p:attrNameLst>
                                          <p:attrName>ppt_y</p:attrName>
                                        </p:attrNameLst>
                                      </p:cBhvr>
                                      <p:tavLst>
                                        <p:tav tm="0">
                                          <p:val>
                                            <p:strVal val="#ppt_y+0.1"/>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30" presetClass="entr" presetSubtype="0" fill="hold" nodeType="clickEffect">
                                  <p:stCondLst>
                                    <p:cond delay="0"/>
                                  </p:stCondLst>
                                  <p:childTnLst>
                                    <p:set>
                                      <p:cBhvr>
                                        <p:cTn id="102" dur="1" fill="hold">
                                          <p:stCondLst>
                                            <p:cond delay="0"/>
                                          </p:stCondLst>
                                        </p:cTn>
                                        <p:tgtEl>
                                          <p:spTgt spid="2">
                                            <p:txEl>
                                              <p:pRg st="12" end="12"/>
                                            </p:txEl>
                                          </p:spTgt>
                                        </p:tgtEl>
                                        <p:attrNameLst>
                                          <p:attrName>style.visibility</p:attrName>
                                        </p:attrNameLst>
                                      </p:cBhvr>
                                      <p:to>
                                        <p:strVal val="visible"/>
                                      </p:to>
                                    </p:set>
                                    <p:animEffect transition="in" filter="fade">
                                      <p:cBhvr>
                                        <p:cTn id="103" dur="800" decel="100000"/>
                                        <p:tgtEl>
                                          <p:spTgt spid="2">
                                            <p:txEl>
                                              <p:pRg st="12" end="12"/>
                                            </p:txEl>
                                          </p:spTgt>
                                        </p:tgtEl>
                                      </p:cBhvr>
                                    </p:animEffect>
                                    <p:anim calcmode="lin" valueType="num">
                                      <p:cBhvr>
                                        <p:cTn id="104" dur="800" decel="100000" fill="hold"/>
                                        <p:tgtEl>
                                          <p:spTgt spid="2">
                                            <p:txEl>
                                              <p:pRg st="12" end="12"/>
                                            </p:txEl>
                                          </p:spTgt>
                                        </p:tgtEl>
                                        <p:attrNameLst>
                                          <p:attrName>style.rotation</p:attrName>
                                        </p:attrNameLst>
                                      </p:cBhvr>
                                      <p:tavLst>
                                        <p:tav tm="0">
                                          <p:val>
                                            <p:fltVal val="-90"/>
                                          </p:val>
                                        </p:tav>
                                        <p:tav tm="100000">
                                          <p:val>
                                            <p:fltVal val="0"/>
                                          </p:val>
                                        </p:tav>
                                      </p:tavLst>
                                    </p:anim>
                                    <p:anim calcmode="lin" valueType="num">
                                      <p:cBhvr>
                                        <p:cTn id="105" dur="800" decel="100000" fill="hold"/>
                                        <p:tgtEl>
                                          <p:spTgt spid="2">
                                            <p:txEl>
                                              <p:pRg st="12" end="12"/>
                                            </p:txEl>
                                          </p:spTgt>
                                        </p:tgtEl>
                                        <p:attrNameLst>
                                          <p:attrName>ppt_x</p:attrName>
                                        </p:attrNameLst>
                                      </p:cBhvr>
                                      <p:tavLst>
                                        <p:tav tm="0">
                                          <p:val>
                                            <p:strVal val="#ppt_x+0.4"/>
                                          </p:val>
                                        </p:tav>
                                        <p:tav tm="100000">
                                          <p:val>
                                            <p:strVal val="#ppt_x-0.05"/>
                                          </p:val>
                                        </p:tav>
                                      </p:tavLst>
                                    </p:anim>
                                    <p:anim calcmode="lin" valueType="num">
                                      <p:cBhvr>
                                        <p:cTn id="106" dur="800" decel="100000" fill="hold"/>
                                        <p:tgtEl>
                                          <p:spTgt spid="2">
                                            <p:txEl>
                                              <p:pRg st="12" end="12"/>
                                            </p:txEl>
                                          </p:spTgt>
                                        </p:tgtEl>
                                        <p:attrNameLst>
                                          <p:attrName>ppt_y</p:attrName>
                                        </p:attrNameLst>
                                      </p:cBhvr>
                                      <p:tavLst>
                                        <p:tav tm="0">
                                          <p:val>
                                            <p:strVal val="#ppt_y-0.4"/>
                                          </p:val>
                                        </p:tav>
                                        <p:tav tm="100000">
                                          <p:val>
                                            <p:strVal val="#ppt_y+0.1"/>
                                          </p:val>
                                        </p:tav>
                                      </p:tavLst>
                                    </p:anim>
                                    <p:anim calcmode="lin" valueType="num">
                                      <p:cBhvr>
                                        <p:cTn id="107" dur="200" accel="100000" fill="hold">
                                          <p:stCondLst>
                                            <p:cond delay="800"/>
                                          </p:stCondLst>
                                        </p:cTn>
                                        <p:tgtEl>
                                          <p:spTgt spid="2">
                                            <p:txEl>
                                              <p:pRg st="12" end="12"/>
                                            </p:txEl>
                                          </p:spTgt>
                                        </p:tgtEl>
                                        <p:attrNameLst>
                                          <p:attrName>ppt_x</p:attrName>
                                        </p:attrNameLst>
                                      </p:cBhvr>
                                      <p:tavLst>
                                        <p:tav tm="0">
                                          <p:val>
                                            <p:strVal val="#ppt_x-0.05"/>
                                          </p:val>
                                        </p:tav>
                                        <p:tav tm="100000">
                                          <p:val>
                                            <p:strVal val="#ppt_x"/>
                                          </p:val>
                                        </p:tav>
                                      </p:tavLst>
                                    </p:anim>
                                    <p:anim calcmode="lin" valueType="num">
                                      <p:cBhvr>
                                        <p:cTn id="108" dur="200" accel="100000" fill="hold">
                                          <p:stCondLst>
                                            <p:cond delay="800"/>
                                          </p:stCondLst>
                                        </p:cTn>
                                        <p:tgtEl>
                                          <p:spTgt spid="2">
                                            <p:txEl>
                                              <p:pRg st="12" end="12"/>
                                            </p:txEl>
                                          </p:spTgt>
                                        </p:tgtEl>
                                        <p:attrNameLst>
                                          <p:attrName>ppt_y</p:attrName>
                                        </p:attrNameLst>
                                      </p:cBhvr>
                                      <p:tavLst>
                                        <p:tav tm="0">
                                          <p:val>
                                            <p:strVal val="#ppt_y+0.1"/>
                                          </p:val>
                                        </p:tav>
                                        <p:tav tm="100000">
                                          <p:val>
                                            <p:strVal val="#ppt_y"/>
                                          </p:val>
                                        </p:tav>
                                      </p:tavLst>
                                    </p:anim>
                                  </p:childTnLst>
                                </p:cTn>
                              </p:par>
                            </p:childTnLst>
                          </p:cTn>
                        </p:par>
                      </p:childTnLst>
                    </p:cTn>
                  </p:par>
                  <p:par>
                    <p:cTn id="109" fill="hold">
                      <p:stCondLst>
                        <p:cond delay="indefinite"/>
                      </p:stCondLst>
                      <p:childTnLst>
                        <p:par>
                          <p:cTn id="110" fill="hold">
                            <p:stCondLst>
                              <p:cond delay="0"/>
                            </p:stCondLst>
                            <p:childTnLst>
                              <p:par>
                                <p:cTn id="111" presetID="30" presetClass="entr" presetSubtype="0" fill="hold" nodeType="clickEffect">
                                  <p:stCondLst>
                                    <p:cond delay="0"/>
                                  </p:stCondLst>
                                  <p:childTnLst>
                                    <p:set>
                                      <p:cBhvr>
                                        <p:cTn id="112" dur="1" fill="hold">
                                          <p:stCondLst>
                                            <p:cond delay="0"/>
                                          </p:stCondLst>
                                        </p:cTn>
                                        <p:tgtEl>
                                          <p:spTgt spid="2">
                                            <p:txEl>
                                              <p:pRg st="13" end="13"/>
                                            </p:txEl>
                                          </p:spTgt>
                                        </p:tgtEl>
                                        <p:attrNameLst>
                                          <p:attrName>style.visibility</p:attrName>
                                        </p:attrNameLst>
                                      </p:cBhvr>
                                      <p:to>
                                        <p:strVal val="visible"/>
                                      </p:to>
                                    </p:set>
                                    <p:animEffect transition="in" filter="fade">
                                      <p:cBhvr>
                                        <p:cTn id="113" dur="800" decel="100000"/>
                                        <p:tgtEl>
                                          <p:spTgt spid="2">
                                            <p:txEl>
                                              <p:pRg st="13" end="13"/>
                                            </p:txEl>
                                          </p:spTgt>
                                        </p:tgtEl>
                                      </p:cBhvr>
                                    </p:animEffect>
                                    <p:anim calcmode="lin" valueType="num">
                                      <p:cBhvr>
                                        <p:cTn id="114" dur="800" decel="100000" fill="hold"/>
                                        <p:tgtEl>
                                          <p:spTgt spid="2">
                                            <p:txEl>
                                              <p:pRg st="13" end="13"/>
                                            </p:txEl>
                                          </p:spTgt>
                                        </p:tgtEl>
                                        <p:attrNameLst>
                                          <p:attrName>style.rotation</p:attrName>
                                        </p:attrNameLst>
                                      </p:cBhvr>
                                      <p:tavLst>
                                        <p:tav tm="0">
                                          <p:val>
                                            <p:fltVal val="-90"/>
                                          </p:val>
                                        </p:tav>
                                        <p:tav tm="100000">
                                          <p:val>
                                            <p:fltVal val="0"/>
                                          </p:val>
                                        </p:tav>
                                      </p:tavLst>
                                    </p:anim>
                                    <p:anim calcmode="lin" valueType="num">
                                      <p:cBhvr>
                                        <p:cTn id="115" dur="800" decel="100000" fill="hold"/>
                                        <p:tgtEl>
                                          <p:spTgt spid="2">
                                            <p:txEl>
                                              <p:pRg st="13" end="13"/>
                                            </p:txEl>
                                          </p:spTgt>
                                        </p:tgtEl>
                                        <p:attrNameLst>
                                          <p:attrName>ppt_x</p:attrName>
                                        </p:attrNameLst>
                                      </p:cBhvr>
                                      <p:tavLst>
                                        <p:tav tm="0">
                                          <p:val>
                                            <p:strVal val="#ppt_x+0.4"/>
                                          </p:val>
                                        </p:tav>
                                        <p:tav tm="100000">
                                          <p:val>
                                            <p:strVal val="#ppt_x-0.05"/>
                                          </p:val>
                                        </p:tav>
                                      </p:tavLst>
                                    </p:anim>
                                    <p:anim calcmode="lin" valueType="num">
                                      <p:cBhvr>
                                        <p:cTn id="116" dur="800" decel="100000" fill="hold"/>
                                        <p:tgtEl>
                                          <p:spTgt spid="2">
                                            <p:txEl>
                                              <p:pRg st="13" end="13"/>
                                            </p:txEl>
                                          </p:spTgt>
                                        </p:tgtEl>
                                        <p:attrNameLst>
                                          <p:attrName>ppt_y</p:attrName>
                                        </p:attrNameLst>
                                      </p:cBhvr>
                                      <p:tavLst>
                                        <p:tav tm="0">
                                          <p:val>
                                            <p:strVal val="#ppt_y-0.4"/>
                                          </p:val>
                                        </p:tav>
                                        <p:tav tm="100000">
                                          <p:val>
                                            <p:strVal val="#ppt_y+0.1"/>
                                          </p:val>
                                        </p:tav>
                                      </p:tavLst>
                                    </p:anim>
                                    <p:anim calcmode="lin" valueType="num">
                                      <p:cBhvr>
                                        <p:cTn id="117" dur="200" accel="100000" fill="hold">
                                          <p:stCondLst>
                                            <p:cond delay="800"/>
                                          </p:stCondLst>
                                        </p:cTn>
                                        <p:tgtEl>
                                          <p:spTgt spid="2">
                                            <p:txEl>
                                              <p:pRg st="13" end="13"/>
                                            </p:txEl>
                                          </p:spTgt>
                                        </p:tgtEl>
                                        <p:attrNameLst>
                                          <p:attrName>ppt_x</p:attrName>
                                        </p:attrNameLst>
                                      </p:cBhvr>
                                      <p:tavLst>
                                        <p:tav tm="0">
                                          <p:val>
                                            <p:strVal val="#ppt_x-0.05"/>
                                          </p:val>
                                        </p:tav>
                                        <p:tav tm="100000">
                                          <p:val>
                                            <p:strVal val="#ppt_x"/>
                                          </p:val>
                                        </p:tav>
                                      </p:tavLst>
                                    </p:anim>
                                    <p:anim calcmode="lin" valueType="num">
                                      <p:cBhvr>
                                        <p:cTn id="118" dur="200" accel="100000" fill="hold">
                                          <p:stCondLst>
                                            <p:cond delay="800"/>
                                          </p:stCondLst>
                                        </p:cTn>
                                        <p:tgtEl>
                                          <p:spTgt spid="2">
                                            <p:txEl>
                                              <p:pRg st="13" end="13"/>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Something Missing From Many of These Writings</a:t>
            </a:r>
          </a:p>
          <a:p>
            <a:pPr lvl="1"/>
            <a:r>
              <a:rPr lang="en-US" dirty="0" smtClean="0">
                <a:solidFill>
                  <a:schemeClr val="bg1"/>
                </a:solidFill>
              </a:rPr>
              <a:t>Jesus viewed as an “example” rather than “Savior”</a:t>
            </a:r>
          </a:p>
          <a:p>
            <a:pPr lvl="1"/>
            <a:r>
              <a:rPr lang="en-US" u="sng" dirty="0" smtClean="0">
                <a:solidFill>
                  <a:schemeClr val="bg1"/>
                </a:solidFill>
              </a:rPr>
              <a:t>Cross</a:t>
            </a:r>
            <a:r>
              <a:rPr lang="en-US" dirty="0" smtClean="0">
                <a:solidFill>
                  <a:schemeClr val="bg1"/>
                </a:solidFill>
              </a:rPr>
              <a:t> of Jesus overlooked or minimized</a:t>
            </a:r>
          </a:p>
          <a:p>
            <a:pPr lvl="1"/>
            <a:r>
              <a:rPr lang="en-US" dirty="0" smtClean="0">
                <a:solidFill>
                  <a:schemeClr val="bg1"/>
                </a:solidFill>
              </a:rPr>
              <a:t>“Grace” seems to have </a:t>
            </a:r>
            <a:r>
              <a:rPr lang="en-US" i="1" dirty="0" smtClean="0">
                <a:solidFill>
                  <a:schemeClr val="bg1"/>
                </a:solidFill>
              </a:rPr>
              <a:t>disappeared</a:t>
            </a:r>
            <a:r>
              <a:rPr lang="en-US" dirty="0" smtClean="0">
                <a:solidFill>
                  <a:schemeClr val="bg1"/>
                </a:solidFill>
              </a:rPr>
              <a:t> from message</a:t>
            </a:r>
          </a:p>
          <a:p>
            <a:r>
              <a:rPr lang="en-US" dirty="0" smtClean="0"/>
              <a:t>Salvation References Appear to be Works Oriented</a:t>
            </a:r>
          </a:p>
          <a:p>
            <a:pPr lvl="1"/>
            <a:r>
              <a:rPr lang="en-US" dirty="0" smtClean="0">
                <a:solidFill>
                  <a:schemeClr val="bg1"/>
                </a:solidFill>
              </a:rPr>
              <a:t>Salvation is result of </a:t>
            </a:r>
            <a:r>
              <a:rPr lang="en-US" i="1" dirty="0" smtClean="0">
                <a:solidFill>
                  <a:schemeClr val="bg1"/>
                </a:solidFill>
              </a:rPr>
              <a:t>human effort</a:t>
            </a:r>
          </a:p>
          <a:p>
            <a:pPr lvl="1"/>
            <a:r>
              <a:rPr lang="en-US" i="1" dirty="0" smtClean="0">
                <a:solidFill>
                  <a:schemeClr val="bg1"/>
                </a:solidFill>
              </a:rPr>
              <a:t>Assurance of salvation </a:t>
            </a:r>
            <a:r>
              <a:rPr lang="en-US" dirty="0" smtClean="0">
                <a:solidFill>
                  <a:schemeClr val="bg1"/>
                </a:solidFill>
              </a:rPr>
              <a:t>missing</a:t>
            </a:r>
          </a:p>
          <a:p>
            <a:r>
              <a:rPr lang="en-US" dirty="0" smtClean="0"/>
              <a:t>Purpose of This Study</a:t>
            </a:r>
          </a:p>
          <a:p>
            <a:pPr>
              <a:buNone/>
            </a:pPr>
            <a:r>
              <a:rPr lang="en-US" dirty="0" smtClean="0"/>
              <a:t>     Determine the </a:t>
            </a:r>
            <a:r>
              <a:rPr lang="en-US" i="1" u="sng" dirty="0" smtClean="0"/>
              <a:t>Doctrine of Salvation</a:t>
            </a:r>
            <a:r>
              <a:rPr lang="en-US" dirty="0" smtClean="0"/>
              <a:t> [Soteriology] in the Second Century of the Church</a:t>
            </a:r>
            <a:endParaRPr lang="en-US" dirty="0"/>
          </a:p>
        </p:txBody>
      </p:sp>
      <p:sp>
        <p:nvSpPr>
          <p:cNvPr id="3" name="Title 2"/>
          <p:cNvSpPr>
            <a:spLocks noGrp="1"/>
          </p:cNvSpPr>
          <p:nvPr>
            <p:ph type="title"/>
          </p:nvPr>
        </p:nvSpPr>
        <p:spPr/>
        <p:txBody>
          <a:bodyPr/>
          <a:lstStyle/>
          <a:p>
            <a:r>
              <a:rPr lang="en-US" dirty="0" smtClean="0">
                <a:solidFill>
                  <a:schemeClr val="bg1"/>
                </a:solidFill>
              </a:rPr>
              <a:t>WHY  THIS  STUDY?</a:t>
            </a:r>
            <a:endParaRPr lang="en-US"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0" presetClass="entr" presetSubtype="0"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fade">
                                      <p:cBhvr>
                                        <p:cTn id="13" dur="800" decel="100000"/>
                                        <p:tgtEl>
                                          <p:spTgt spid="2">
                                            <p:txEl>
                                              <p:pRg st="1" end="1"/>
                                            </p:txEl>
                                          </p:spTgt>
                                        </p:tgtEl>
                                      </p:cBhvr>
                                    </p:animEffect>
                                    <p:anim calcmode="lin" valueType="num">
                                      <p:cBhvr>
                                        <p:cTn id="14" dur="800" decel="100000" fill="hold"/>
                                        <p:tgtEl>
                                          <p:spTgt spid="2">
                                            <p:txEl>
                                              <p:pRg st="1" end="1"/>
                                            </p:txEl>
                                          </p:spTgt>
                                        </p:tgtEl>
                                        <p:attrNameLst>
                                          <p:attrName>style.rotation</p:attrName>
                                        </p:attrNameLst>
                                      </p:cBhvr>
                                      <p:tavLst>
                                        <p:tav tm="0">
                                          <p:val>
                                            <p:fltVal val="-90"/>
                                          </p:val>
                                        </p:tav>
                                        <p:tav tm="100000">
                                          <p:val>
                                            <p:fltVal val="0"/>
                                          </p:val>
                                        </p:tav>
                                      </p:tavLst>
                                    </p:anim>
                                    <p:anim calcmode="lin" valueType="num">
                                      <p:cBhvr>
                                        <p:cTn id="15" dur="800" decel="100000" fill="hold"/>
                                        <p:tgtEl>
                                          <p:spTgt spid="2">
                                            <p:txEl>
                                              <p:pRg st="1" end="1"/>
                                            </p:txEl>
                                          </p:spTgt>
                                        </p:tgtEl>
                                        <p:attrNameLst>
                                          <p:attrName>ppt_x</p:attrName>
                                        </p:attrNameLst>
                                      </p:cBhvr>
                                      <p:tavLst>
                                        <p:tav tm="0">
                                          <p:val>
                                            <p:strVal val="#ppt_x+0.4"/>
                                          </p:val>
                                        </p:tav>
                                        <p:tav tm="100000">
                                          <p:val>
                                            <p:strVal val="#ppt_x-0.05"/>
                                          </p:val>
                                        </p:tav>
                                      </p:tavLst>
                                    </p:anim>
                                    <p:anim calcmode="lin" valueType="num">
                                      <p:cBhvr>
                                        <p:cTn id="16" dur="800" decel="100000" fill="hold"/>
                                        <p:tgtEl>
                                          <p:spTgt spid="2">
                                            <p:txEl>
                                              <p:pRg st="1" end="1"/>
                                            </p:txEl>
                                          </p:spTgt>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2">
                                            <p:txEl>
                                              <p:pRg st="1" end="1"/>
                                            </p:txEl>
                                          </p:spTgt>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2">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0" presetClass="entr" presetSubtype="0" fill="hold" nodeType="clickEffect">
                                  <p:stCondLst>
                                    <p:cond delay="0"/>
                                  </p:stCondLst>
                                  <p:childTnLst>
                                    <p:set>
                                      <p:cBhvr>
                                        <p:cTn id="22" dur="1" fill="hold">
                                          <p:stCondLst>
                                            <p:cond delay="0"/>
                                          </p:stCondLst>
                                        </p:cTn>
                                        <p:tgtEl>
                                          <p:spTgt spid="2">
                                            <p:txEl>
                                              <p:pRg st="2" end="2"/>
                                            </p:txEl>
                                          </p:spTgt>
                                        </p:tgtEl>
                                        <p:attrNameLst>
                                          <p:attrName>style.visibility</p:attrName>
                                        </p:attrNameLst>
                                      </p:cBhvr>
                                      <p:to>
                                        <p:strVal val="visible"/>
                                      </p:to>
                                    </p:set>
                                    <p:animEffect transition="in" filter="fade">
                                      <p:cBhvr>
                                        <p:cTn id="23" dur="800" decel="100000"/>
                                        <p:tgtEl>
                                          <p:spTgt spid="2">
                                            <p:txEl>
                                              <p:pRg st="2" end="2"/>
                                            </p:txEl>
                                          </p:spTgt>
                                        </p:tgtEl>
                                      </p:cBhvr>
                                    </p:animEffect>
                                    <p:anim calcmode="lin" valueType="num">
                                      <p:cBhvr>
                                        <p:cTn id="24" dur="800" decel="100000" fill="hold"/>
                                        <p:tgtEl>
                                          <p:spTgt spid="2">
                                            <p:txEl>
                                              <p:pRg st="2" end="2"/>
                                            </p:txEl>
                                          </p:spTgt>
                                        </p:tgtEl>
                                        <p:attrNameLst>
                                          <p:attrName>style.rotation</p:attrName>
                                        </p:attrNameLst>
                                      </p:cBhvr>
                                      <p:tavLst>
                                        <p:tav tm="0">
                                          <p:val>
                                            <p:fltVal val="-90"/>
                                          </p:val>
                                        </p:tav>
                                        <p:tav tm="100000">
                                          <p:val>
                                            <p:fltVal val="0"/>
                                          </p:val>
                                        </p:tav>
                                      </p:tavLst>
                                    </p:anim>
                                    <p:anim calcmode="lin" valueType="num">
                                      <p:cBhvr>
                                        <p:cTn id="25" dur="800" decel="100000" fill="hold"/>
                                        <p:tgtEl>
                                          <p:spTgt spid="2">
                                            <p:txEl>
                                              <p:pRg st="2" end="2"/>
                                            </p:txEl>
                                          </p:spTgt>
                                        </p:tgtEl>
                                        <p:attrNameLst>
                                          <p:attrName>ppt_x</p:attrName>
                                        </p:attrNameLst>
                                      </p:cBhvr>
                                      <p:tavLst>
                                        <p:tav tm="0">
                                          <p:val>
                                            <p:strVal val="#ppt_x+0.4"/>
                                          </p:val>
                                        </p:tav>
                                        <p:tav tm="100000">
                                          <p:val>
                                            <p:strVal val="#ppt_x-0.05"/>
                                          </p:val>
                                        </p:tav>
                                      </p:tavLst>
                                    </p:anim>
                                    <p:anim calcmode="lin" valueType="num">
                                      <p:cBhvr>
                                        <p:cTn id="26" dur="800" decel="100000" fill="hold"/>
                                        <p:tgtEl>
                                          <p:spTgt spid="2">
                                            <p:txEl>
                                              <p:pRg st="2" end="2"/>
                                            </p:txEl>
                                          </p:spTgt>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2">
                                            <p:txEl>
                                              <p:pRg st="2" end="2"/>
                                            </p:txEl>
                                          </p:spTgt>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2">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0" presetClass="entr" presetSubtype="0" fill="hold" nodeType="clickEffect">
                                  <p:stCondLst>
                                    <p:cond delay="0"/>
                                  </p:stCondLst>
                                  <p:childTnLst>
                                    <p:set>
                                      <p:cBhvr>
                                        <p:cTn id="32" dur="1" fill="hold">
                                          <p:stCondLst>
                                            <p:cond delay="0"/>
                                          </p:stCondLst>
                                        </p:cTn>
                                        <p:tgtEl>
                                          <p:spTgt spid="2">
                                            <p:txEl>
                                              <p:pRg st="3" end="3"/>
                                            </p:txEl>
                                          </p:spTgt>
                                        </p:tgtEl>
                                        <p:attrNameLst>
                                          <p:attrName>style.visibility</p:attrName>
                                        </p:attrNameLst>
                                      </p:cBhvr>
                                      <p:to>
                                        <p:strVal val="visible"/>
                                      </p:to>
                                    </p:set>
                                    <p:animEffect transition="in" filter="fade">
                                      <p:cBhvr>
                                        <p:cTn id="33" dur="800" decel="100000"/>
                                        <p:tgtEl>
                                          <p:spTgt spid="2">
                                            <p:txEl>
                                              <p:pRg st="3" end="3"/>
                                            </p:txEl>
                                          </p:spTgt>
                                        </p:tgtEl>
                                      </p:cBhvr>
                                    </p:animEffect>
                                    <p:anim calcmode="lin" valueType="num">
                                      <p:cBhvr>
                                        <p:cTn id="34" dur="800" decel="100000" fill="hold"/>
                                        <p:tgtEl>
                                          <p:spTgt spid="2">
                                            <p:txEl>
                                              <p:pRg st="3" end="3"/>
                                            </p:txEl>
                                          </p:spTgt>
                                        </p:tgtEl>
                                        <p:attrNameLst>
                                          <p:attrName>style.rotation</p:attrName>
                                        </p:attrNameLst>
                                      </p:cBhvr>
                                      <p:tavLst>
                                        <p:tav tm="0">
                                          <p:val>
                                            <p:fltVal val="-90"/>
                                          </p:val>
                                        </p:tav>
                                        <p:tav tm="100000">
                                          <p:val>
                                            <p:fltVal val="0"/>
                                          </p:val>
                                        </p:tav>
                                      </p:tavLst>
                                    </p:anim>
                                    <p:anim calcmode="lin" valueType="num">
                                      <p:cBhvr>
                                        <p:cTn id="35" dur="800" decel="100000" fill="hold"/>
                                        <p:tgtEl>
                                          <p:spTgt spid="2">
                                            <p:txEl>
                                              <p:pRg st="3" end="3"/>
                                            </p:txEl>
                                          </p:spTgt>
                                        </p:tgtEl>
                                        <p:attrNameLst>
                                          <p:attrName>ppt_x</p:attrName>
                                        </p:attrNameLst>
                                      </p:cBhvr>
                                      <p:tavLst>
                                        <p:tav tm="0">
                                          <p:val>
                                            <p:strVal val="#ppt_x+0.4"/>
                                          </p:val>
                                        </p:tav>
                                        <p:tav tm="100000">
                                          <p:val>
                                            <p:strVal val="#ppt_x-0.05"/>
                                          </p:val>
                                        </p:tav>
                                      </p:tavLst>
                                    </p:anim>
                                    <p:anim calcmode="lin" valueType="num">
                                      <p:cBhvr>
                                        <p:cTn id="36" dur="800" decel="100000" fill="hold"/>
                                        <p:tgtEl>
                                          <p:spTgt spid="2">
                                            <p:txEl>
                                              <p:pRg st="3" end="3"/>
                                            </p:txEl>
                                          </p:spTgt>
                                        </p:tgtEl>
                                        <p:attrNameLst>
                                          <p:attrName>ppt_y</p:attrName>
                                        </p:attrNameLst>
                                      </p:cBhvr>
                                      <p:tavLst>
                                        <p:tav tm="0">
                                          <p:val>
                                            <p:strVal val="#ppt_y-0.4"/>
                                          </p:val>
                                        </p:tav>
                                        <p:tav tm="100000">
                                          <p:val>
                                            <p:strVal val="#ppt_y+0.1"/>
                                          </p:val>
                                        </p:tav>
                                      </p:tavLst>
                                    </p:anim>
                                    <p:anim calcmode="lin" valueType="num">
                                      <p:cBhvr>
                                        <p:cTn id="37" dur="200" accel="100000" fill="hold">
                                          <p:stCondLst>
                                            <p:cond delay="800"/>
                                          </p:stCondLst>
                                        </p:cTn>
                                        <p:tgtEl>
                                          <p:spTgt spid="2">
                                            <p:txEl>
                                              <p:pRg st="3" end="3"/>
                                            </p:txEl>
                                          </p:spTgt>
                                        </p:tgtEl>
                                        <p:attrNameLst>
                                          <p:attrName>ppt_x</p:attrName>
                                        </p:attrNameLst>
                                      </p:cBhvr>
                                      <p:tavLst>
                                        <p:tav tm="0">
                                          <p:val>
                                            <p:strVal val="#ppt_x-0.05"/>
                                          </p:val>
                                        </p:tav>
                                        <p:tav tm="100000">
                                          <p:val>
                                            <p:strVal val="#ppt_x"/>
                                          </p:val>
                                        </p:tav>
                                      </p:tavLst>
                                    </p:anim>
                                    <p:anim calcmode="lin" valueType="num">
                                      <p:cBhvr>
                                        <p:cTn id="38" dur="200" accel="100000" fill="hold">
                                          <p:stCondLst>
                                            <p:cond delay="800"/>
                                          </p:stCondLst>
                                        </p:cTn>
                                        <p:tgtEl>
                                          <p:spTgt spid="2">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4" end="4"/>
                                            </p:txEl>
                                          </p:spTgt>
                                        </p:tgtEl>
                                        <p:attrNameLst>
                                          <p:attrName>style.visibility</p:attrName>
                                        </p:attrNameLst>
                                      </p:cBhvr>
                                      <p:to>
                                        <p:strVal val="visible"/>
                                      </p:to>
                                    </p:set>
                                    <p:anim calcmode="lin" valueType="num">
                                      <p:cBhvr additive="base">
                                        <p:cTn id="4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30" presetClass="entr" presetSubtype="0" fill="hold" nodeType="clickEffect">
                                  <p:stCondLst>
                                    <p:cond delay="0"/>
                                  </p:stCondLst>
                                  <p:childTnLst>
                                    <p:set>
                                      <p:cBhvr>
                                        <p:cTn id="48" dur="1" fill="hold">
                                          <p:stCondLst>
                                            <p:cond delay="0"/>
                                          </p:stCondLst>
                                        </p:cTn>
                                        <p:tgtEl>
                                          <p:spTgt spid="2">
                                            <p:txEl>
                                              <p:pRg st="5" end="5"/>
                                            </p:txEl>
                                          </p:spTgt>
                                        </p:tgtEl>
                                        <p:attrNameLst>
                                          <p:attrName>style.visibility</p:attrName>
                                        </p:attrNameLst>
                                      </p:cBhvr>
                                      <p:to>
                                        <p:strVal val="visible"/>
                                      </p:to>
                                    </p:set>
                                    <p:animEffect transition="in" filter="fade">
                                      <p:cBhvr>
                                        <p:cTn id="49" dur="800" decel="100000"/>
                                        <p:tgtEl>
                                          <p:spTgt spid="2">
                                            <p:txEl>
                                              <p:pRg st="5" end="5"/>
                                            </p:txEl>
                                          </p:spTgt>
                                        </p:tgtEl>
                                      </p:cBhvr>
                                    </p:animEffect>
                                    <p:anim calcmode="lin" valueType="num">
                                      <p:cBhvr>
                                        <p:cTn id="50" dur="800" decel="100000" fill="hold"/>
                                        <p:tgtEl>
                                          <p:spTgt spid="2">
                                            <p:txEl>
                                              <p:pRg st="5" end="5"/>
                                            </p:txEl>
                                          </p:spTgt>
                                        </p:tgtEl>
                                        <p:attrNameLst>
                                          <p:attrName>style.rotation</p:attrName>
                                        </p:attrNameLst>
                                      </p:cBhvr>
                                      <p:tavLst>
                                        <p:tav tm="0">
                                          <p:val>
                                            <p:fltVal val="-90"/>
                                          </p:val>
                                        </p:tav>
                                        <p:tav tm="100000">
                                          <p:val>
                                            <p:fltVal val="0"/>
                                          </p:val>
                                        </p:tav>
                                      </p:tavLst>
                                    </p:anim>
                                    <p:anim calcmode="lin" valueType="num">
                                      <p:cBhvr>
                                        <p:cTn id="51" dur="800" decel="100000" fill="hold"/>
                                        <p:tgtEl>
                                          <p:spTgt spid="2">
                                            <p:txEl>
                                              <p:pRg st="5" end="5"/>
                                            </p:txEl>
                                          </p:spTgt>
                                        </p:tgtEl>
                                        <p:attrNameLst>
                                          <p:attrName>ppt_x</p:attrName>
                                        </p:attrNameLst>
                                      </p:cBhvr>
                                      <p:tavLst>
                                        <p:tav tm="0">
                                          <p:val>
                                            <p:strVal val="#ppt_x+0.4"/>
                                          </p:val>
                                        </p:tav>
                                        <p:tav tm="100000">
                                          <p:val>
                                            <p:strVal val="#ppt_x-0.05"/>
                                          </p:val>
                                        </p:tav>
                                      </p:tavLst>
                                    </p:anim>
                                    <p:anim calcmode="lin" valueType="num">
                                      <p:cBhvr>
                                        <p:cTn id="52" dur="800" decel="100000" fill="hold"/>
                                        <p:tgtEl>
                                          <p:spTgt spid="2">
                                            <p:txEl>
                                              <p:pRg st="5" end="5"/>
                                            </p:txEl>
                                          </p:spTgt>
                                        </p:tgtEl>
                                        <p:attrNameLst>
                                          <p:attrName>ppt_y</p:attrName>
                                        </p:attrNameLst>
                                      </p:cBhvr>
                                      <p:tavLst>
                                        <p:tav tm="0">
                                          <p:val>
                                            <p:strVal val="#ppt_y-0.4"/>
                                          </p:val>
                                        </p:tav>
                                        <p:tav tm="100000">
                                          <p:val>
                                            <p:strVal val="#ppt_y+0.1"/>
                                          </p:val>
                                        </p:tav>
                                      </p:tavLst>
                                    </p:anim>
                                    <p:anim calcmode="lin" valueType="num">
                                      <p:cBhvr>
                                        <p:cTn id="53" dur="200" accel="100000" fill="hold">
                                          <p:stCondLst>
                                            <p:cond delay="800"/>
                                          </p:stCondLst>
                                        </p:cTn>
                                        <p:tgtEl>
                                          <p:spTgt spid="2">
                                            <p:txEl>
                                              <p:pRg st="5" end="5"/>
                                            </p:txEl>
                                          </p:spTgt>
                                        </p:tgtEl>
                                        <p:attrNameLst>
                                          <p:attrName>ppt_x</p:attrName>
                                        </p:attrNameLst>
                                      </p:cBhvr>
                                      <p:tavLst>
                                        <p:tav tm="0">
                                          <p:val>
                                            <p:strVal val="#ppt_x-0.05"/>
                                          </p:val>
                                        </p:tav>
                                        <p:tav tm="100000">
                                          <p:val>
                                            <p:strVal val="#ppt_x"/>
                                          </p:val>
                                        </p:tav>
                                      </p:tavLst>
                                    </p:anim>
                                    <p:anim calcmode="lin" valueType="num">
                                      <p:cBhvr>
                                        <p:cTn id="54" dur="200" accel="100000" fill="hold">
                                          <p:stCondLst>
                                            <p:cond delay="800"/>
                                          </p:stCondLst>
                                        </p:cTn>
                                        <p:tgtEl>
                                          <p:spTgt spid="2">
                                            <p:txEl>
                                              <p:pRg st="5" end="5"/>
                                            </p:txEl>
                                          </p:spTgt>
                                        </p:tgtEl>
                                        <p:attrNameLst>
                                          <p:attrName>ppt_y</p:attrName>
                                        </p:attrNameLst>
                                      </p:cBhvr>
                                      <p:tavLst>
                                        <p:tav tm="0">
                                          <p:val>
                                            <p:strVal val="#ppt_y+0.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30" presetClass="entr" presetSubtype="0" fill="hold" nodeType="clickEffect">
                                  <p:stCondLst>
                                    <p:cond delay="0"/>
                                  </p:stCondLst>
                                  <p:childTnLst>
                                    <p:set>
                                      <p:cBhvr>
                                        <p:cTn id="58" dur="1" fill="hold">
                                          <p:stCondLst>
                                            <p:cond delay="0"/>
                                          </p:stCondLst>
                                        </p:cTn>
                                        <p:tgtEl>
                                          <p:spTgt spid="2">
                                            <p:txEl>
                                              <p:pRg st="6" end="6"/>
                                            </p:txEl>
                                          </p:spTgt>
                                        </p:tgtEl>
                                        <p:attrNameLst>
                                          <p:attrName>style.visibility</p:attrName>
                                        </p:attrNameLst>
                                      </p:cBhvr>
                                      <p:to>
                                        <p:strVal val="visible"/>
                                      </p:to>
                                    </p:set>
                                    <p:animEffect transition="in" filter="fade">
                                      <p:cBhvr>
                                        <p:cTn id="59" dur="800" decel="100000"/>
                                        <p:tgtEl>
                                          <p:spTgt spid="2">
                                            <p:txEl>
                                              <p:pRg st="6" end="6"/>
                                            </p:txEl>
                                          </p:spTgt>
                                        </p:tgtEl>
                                      </p:cBhvr>
                                    </p:animEffect>
                                    <p:anim calcmode="lin" valueType="num">
                                      <p:cBhvr>
                                        <p:cTn id="60" dur="800" decel="100000" fill="hold"/>
                                        <p:tgtEl>
                                          <p:spTgt spid="2">
                                            <p:txEl>
                                              <p:pRg st="6" end="6"/>
                                            </p:txEl>
                                          </p:spTgt>
                                        </p:tgtEl>
                                        <p:attrNameLst>
                                          <p:attrName>style.rotation</p:attrName>
                                        </p:attrNameLst>
                                      </p:cBhvr>
                                      <p:tavLst>
                                        <p:tav tm="0">
                                          <p:val>
                                            <p:fltVal val="-90"/>
                                          </p:val>
                                        </p:tav>
                                        <p:tav tm="100000">
                                          <p:val>
                                            <p:fltVal val="0"/>
                                          </p:val>
                                        </p:tav>
                                      </p:tavLst>
                                    </p:anim>
                                    <p:anim calcmode="lin" valueType="num">
                                      <p:cBhvr>
                                        <p:cTn id="61" dur="800" decel="100000" fill="hold"/>
                                        <p:tgtEl>
                                          <p:spTgt spid="2">
                                            <p:txEl>
                                              <p:pRg st="6" end="6"/>
                                            </p:txEl>
                                          </p:spTgt>
                                        </p:tgtEl>
                                        <p:attrNameLst>
                                          <p:attrName>ppt_x</p:attrName>
                                        </p:attrNameLst>
                                      </p:cBhvr>
                                      <p:tavLst>
                                        <p:tav tm="0">
                                          <p:val>
                                            <p:strVal val="#ppt_x+0.4"/>
                                          </p:val>
                                        </p:tav>
                                        <p:tav tm="100000">
                                          <p:val>
                                            <p:strVal val="#ppt_x-0.05"/>
                                          </p:val>
                                        </p:tav>
                                      </p:tavLst>
                                    </p:anim>
                                    <p:anim calcmode="lin" valueType="num">
                                      <p:cBhvr>
                                        <p:cTn id="62" dur="800" decel="100000" fill="hold"/>
                                        <p:tgtEl>
                                          <p:spTgt spid="2">
                                            <p:txEl>
                                              <p:pRg st="6" end="6"/>
                                            </p:txEl>
                                          </p:spTgt>
                                        </p:tgtEl>
                                        <p:attrNameLst>
                                          <p:attrName>ppt_y</p:attrName>
                                        </p:attrNameLst>
                                      </p:cBhvr>
                                      <p:tavLst>
                                        <p:tav tm="0">
                                          <p:val>
                                            <p:strVal val="#ppt_y-0.4"/>
                                          </p:val>
                                        </p:tav>
                                        <p:tav tm="100000">
                                          <p:val>
                                            <p:strVal val="#ppt_y+0.1"/>
                                          </p:val>
                                        </p:tav>
                                      </p:tavLst>
                                    </p:anim>
                                    <p:anim calcmode="lin" valueType="num">
                                      <p:cBhvr>
                                        <p:cTn id="63" dur="200" accel="100000" fill="hold">
                                          <p:stCondLst>
                                            <p:cond delay="800"/>
                                          </p:stCondLst>
                                        </p:cTn>
                                        <p:tgtEl>
                                          <p:spTgt spid="2">
                                            <p:txEl>
                                              <p:pRg st="6" end="6"/>
                                            </p:txEl>
                                          </p:spTgt>
                                        </p:tgtEl>
                                        <p:attrNameLst>
                                          <p:attrName>ppt_x</p:attrName>
                                        </p:attrNameLst>
                                      </p:cBhvr>
                                      <p:tavLst>
                                        <p:tav tm="0">
                                          <p:val>
                                            <p:strVal val="#ppt_x-0.05"/>
                                          </p:val>
                                        </p:tav>
                                        <p:tav tm="100000">
                                          <p:val>
                                            <p:strVal val="#ppt_x"/>
                                          </p:val>
                                        </p:tav>
                                      </p:tavLst>
                                    </p:anim>
                                    <p:anim calcmode="lin" valueType="num">
                                      <p:cBhvr>
                                        <p:cTn id="64" dur="200" accel="100000" fill="hold">
                                          <p:stCondLst>
                                            <p:cond delay="800"/>
                                          </p:stCondLst>
                                        </p:cTn>
                                        <p:tgtEl>
                                          <p:spTgt spid="2">
                                            <p:txEl>
                                              <p:pRg st="6" end="6"/>
                                            </p:txEl>
                                          </p:spTgt>
                                        </p:tgtEl>
                                        <p:attrNameLst>
                                          <p:attrName>ppt_y</p:attrName>
                                        </p:attrNameLst>
                                      </p:cBhvr>
                                      <p:tavLst>
                                        <p:tav tm="0">
                                          <p:val>
                                            <p:strVal val="#ppt_y+0.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2">
                                            <p:txEl>
                                              <p:pRg st="7" end="7"/>
                                            </p:txEl>
                                          </p:spTgt>
                                        </p:tgtEl>
                                        <p:attrNameLst>
                                          <p:attrName>style.visibility</p:attrName>
                                        </p:attrNameLst>
                                      </p:cBhvr>
                                      <p:to>
                                        <p:strVal val="visible"/>
                                      </p:to>
                                    </p:set>
                                    <p:anim calcmode="lin" valueType="num">
                                      <p:cBhvr additive="base">
                                        <p:cTn id="6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8" presetClass="entr" presetSubtype="16" fill="hold" nodeType="clickEffect">
                                  <p:stCondLst>
                                    <p:cond delay="0"/>
                                  </p:stCondLst>
                                  <p:childTnLst>
                                    <p:set>
                                      <p:cBhvr>
                                        <p:cTn id="74" dur="1" fill="hold">
                                          <p:stCondLst>
                                            <p:cond delay="0"/>
                                          </p:stCondLst>
                                        </p:cTn>
                                        <p:tgtEl>
                                          <p:spTgt spid="2">
                                            <p:txEl>
                                              <p:pRg st="8" end="8"/>
                                            </p:txEl>
                                          </p:spTgt>
                                        </p:tgtEl>
                                        <p:attrNameLst>
                                          <p:attrName>style.visibility</p:attrName>
                                        </p:attrNameLst>
                                      </p:cBhvr>
                                      <p:to>
                                        <p:strVal val="visible"/>
                                      </p:to>
                                    </p:set>
                                    <p:animEffect transition="in" filter="diamond(in)">
                                      <p:cBhvr>
                                        <p:cTn id="75" dur="20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Source of the Word Group – </a:t>
            </a:r>
            <a:r>
              <a:rPr lang="en-US" b="1" i="1" dirty="0" smtClean="0"/>
              <a:t>Theological Dictionary of the New Testament</a:t>
            </a:r>
            <a:br>
              <a:rPr lang="en-US" b="1" i="1" dirty="0" smtClean="0"/>
            </a:br>
            <a:endParaRPr lang="en-US" b="1" i="1" dirty="0" smtClean="0"/>
          </a:p>
          <a:p>
            <a:r>
              <a:rPr lang="en-US" dirty="0" smtClean="0"/>
              <a:t>Five Greek Terms in the Word Group</a:t>
            </a:r>
            <a:br>
              <a:rPr lang="en-US" dirty="0" smtClean="0"/>
            </a:br>
            <a:endParaRPr lang="en-US" dirty="0" smtClean="0"/>
          </a:p>
          <a:p>
            <a:pPr lvl="1"/>
            <a:r>
              <a:rPr lang="en-US" dirty="0" err="1" smtClean="0">
                <a:solidFill>
                  <a:schemeClr val="bg1"/>
                </a:solidFill>
              </a:rPr>
              <a:t>σώζω</a:t>
            </a:r>
            <a:r>
              <a:rPr lang="en-US" dirty="0" smtClean="0">
                <a:solidFill>
                  <a:schemeClr val="bg1"/>
                </a:solidFill>
              </a:rPr>
              <a:t> – </a:t>
            </a:r>
            <a:r>
              <a:rPr lang="en-US" i="1" dirty="0" err="1" smtClean="0">
                <a:solidFill>
                  <a:schemeClr val="bg1"/>
                </a:solidFill>
              </a:rPr>
              <a:t>sozo</a:t>
            </a:r>
            <a:r>
              <a:rPr lang="en-US" dirty="0" smtClean="0">
                <a:solidFill>
                  <a:schemeClr val="bg1"/>
                </a:solidFill>
              </a:rPr>
              <a:t> - save</a:t>
            </a:r>
          </a:p>
          <a:p>
            <a:pPr lvl="1"/>
            <a:r>
              <a:rPr lang="en-US" dirty="0" err="1" smtClean="0">
                <a:solidFill>
                  <a:schemeClr val="bg1"/>
                </a:solidFill>
              </a:rPr>
              <a:t>σωτηρία</a:t>
            </a:r>
            <a:r>
              <a:rPr lang="en-US" dirty="0" smtClean="0">
                <a:solidFill>
                  <a:schemeClr val="bg1"/>
                </a:solidFill>
              </a:rPr>
              <a:t> – </a:t>
            </a:r>
            <a:r>
              <a:rPr lang="en-US" i="1" dirty="0" err="1" smtClean="0">
                <a:solidFill>
                  <a:schemeClr val="bg1"/>
                </a:solidFill>
              </a:rPr>
              <a:t>soteria</a:t>
            </a:r>
            <a:r>
              <a:rPr lang="en-US" dirty="0" smtClean="0">
                <a:solidFill>
                  <a:schemeClr val="bg1"/>
                </a:solidFill>
              </a:rPr>
              <a:t> - deliverance</a:t>
            </a:r>
          </a:p>
          <a:p>
            <a:pPr lvl="1"/>
            <a:r>
              <a:rPr lang="en-US" dirty="0" err="1" smtClean="0">
                <a:solidFill>
                  <a:schemeClr val="bg1"/>
                </a:solidFill>
              </a:rPr>
              <a:t>σωτήρ</a:t>
            </a:r>
            <a:r>
              <a:rPr lang="en-US" dirty="0" smtClean="0">
                <a:solidFill>
                  <a:schemeClr val="bg1"/>
                </a:solidFill>
              </a:rPr>
              <a:t> – </a:t>
            </a:r>
            <a:r>
              <a:rPr lang="en-US" i="1" dirty="0" err="1" smtClean="0">
                <a:solidFill>
                  <a:schemeClr val="bg1"/>
                </a:solidFill>
              </a:rPr>
              <a:t>soter</a:t>
            </a:r>
            <a:r>
              <a:rPr lang="en-US" dirty="0" smtClean="0">
                <a:solidFill>
                  <a:schemeClr val="bg1"/>
                </a:solidFill>
              </a:rPr>
              <a:t> - savior</a:t>
            </a:r>
          </a:p>
          <a:p>
            <a:pPr lvl="1"/>
            <a:r>
              <a:rPr lang="en-US" dirty="0" err="1" smtClean="0">
                <a:solidFill>
                  <a:schemeClr val="bg1"/>
                </a:solidFill>
              </a:rPr>
              <a:t>σωτήριος</a:t>
            </a:r>
            <a:r>
              <a:rPr lang="en-US" dirty="0" smtClean="0">
                <a:solidFill>
                  <a:schemeClr val="bg1"/>
                </a:solidFill>
              </a:rPr>
              <a:t> – </a:t>
            </a:r>
            <a:r>
              <a:rPr lang="en-US" i="1" dirty="0" err="1" smtClean="0">
                <a:solidFill>
                  <a:schemeClr val="bg1"/>
                </a:solidFill>
              </a:rPr>
              <a:t>soterios</a:t>
            </a:r>
            <a:r>
              <a:rPr lang="en-US" dirty="0" smtClean="0">
                <a:solidFill>
                  <a:schemeClr val="bg1"/>
                </a:solidFill>
              </a:rPr>
              <a:t> - salvation</a:t>
            </a:r>
          </a:p>
          <a:p>
            <a:pPr lvl="1"/>
            <a:r>
              <a:rPr lang="en-US" dirty="0" err="1" smtClean="0">
                <a:solidFill>
                  <a:schemeClr val="bg1"/>
                </a:solidFill>
              </a:rPr>
              <a:t>διασῴζω</a:t>
            </a:r>
            <a:r>
              <a:rPr lang="en-US" dirty="0" smtClean="0">
                <a:solidFill>
                  <a:schemeClr val="bg1"/>
                </a:solidFill>
              </a:rPr>
              <a:t> – </a:t>
            </a:r>
            <a:r>
              <a:rPr lang="en-US" i="1" dirty="0" err="1" smtClean="0">
                <a:solidFill>
                  <a:schemeClr val="bg1"/>
                </a:solidFill>
              </a:rPr>
              <a:t>diasozo</a:t>
            </a:r>
            <a:r>
              <a:rPr lang="en-US" dirty="0" smtClean="0">
                <a:solidFill>
                  <a:schemeClr val="bg1"/>
                </a:solidFill>
              </a:rPr>
              <a:t> - save</a:t>
            </a:r>
            <a:endParaRPr lang="en-US" dirty="0">
              <a:solidFill>
                <a:schemeClr val="bg1"/>
              </a:solidFill>
            </a:endParaRPr>
          </a:p>
        </p:txBody>
      </p:sp>
      <p:sp>
        <p:nvSpPr>
          <p:cNvPr id="3" name="Title 2"/>
          <p:cNvSpPr>
            <a:spLocks noGrp="1"/>
          </p:cNvSpPr>
          <p:nvPr>
            <p:ph type="title"/>
          </p:nvPr>
        </p:nvSpPr>
        <p:spPr/>
        <p:txBody>
          <a:bodyPr>
            <a:normAutofit fontScale="90000"/>
          </a:bodyPr>
          <a:lstStyle/>
          <a:p>
            <a:r>
              <a:rPr lang="en-US" dirty="0" smtClean="0">
                <a:solidFill>
                  <a:schemeClr val="bg1"/>
                </a:solidFill>
              </a:rPr>
              <a:t>SALVATION  TERMINOLOGY  USED</a:t>
            </a:r>
            <a:endParaRPr lang="en-US"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ox(i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76400"/>
            <a:ext cx="8229600" cy="4419600"/>
          </a:xfrm>
        </p:spPr>
        <p:txBody>
          <a:bodyPr/>
          <a:lstStyle/>
          <a:p>
            <a:pPr marL="514350" indent="-514350">
              <a:buFont typeface="+mj-lt"/>
              <a:buAutoNum type="arabicPeriod"/>
            </a:pPr>
            <a:r>
              <a:rPr lang="en-US" dirty="0" smtClean="0"/>
              <a:t>Establish a Base Line </a:t>
            </a:r>
            <a:r>
              <a:rPr lang="en-US" u="sng" dirty="0" smtClean="0"/>
              <a:t>Doctrine</a:t>
            </a:r>
            <a:r>
              <a:rPr lang="en-US" dirty="0" smtClean="0"/>
              <a:t/>
            </a:r>
            <a:br>
              <a:rPr lang="en-US" dirty="0" smtClean="0"/>
            </a:br>
            <a:endParaRPr lang="en-US" dirty="0" smtClean="0"/>
          </a:p>
          <a:p>
            <a:pPr marL="514350" indent="-514350">
              <a:buFont typeface="+mj-lt"/>
              <a:buAutoNum type="arabicPeriod"/>
            </a:pPr>
            <a:r>
              <a:rPr lang="en-US" dirty="0" smtClean="0"/>
              <a:t>Create a Concordance of the Greek Terms</a:t>
            </a:r>
            <a:br>
              <a:rPr lang="en-US" dirty="0" smtClean="0"/>
            </a:br>
            <a:endParaRPr lang="en-US" dirty="0" smtClean="0"/>
          </a:p>
          <a:p>
            <a:pPr marL="514350" indent="-514350">
              <a:buFont typeface="+mj-lt"/>
              <a:buAutoNum type="arabicPeriod"/>
            </a:pPr>
            <a:r>
              <a:rPr lang="en-US" dirty="0" smtClean="0"/>
              <a:t>Analyze Each Occurrence in Each Document</a:t>
            </a:r>
            <a:br>
              <a:rPr lang="en-US" dirty="0" smtClean="0"/>
            </a:br>
            <a:endParaRPr lang="en-US" dirty="0" smtClean="0"/>
          </a:p>
          <a:p>
            <a:pPr marL="514350" indent="-514350">
              <a:buFont typeface="+mj-lt"/>
              <a:buAutoNum type="arabicPeriod"/>
            </a:pPr>
            <a:r>
              <a:rPr lang="en-US" dirty="0" smtClean="0"/>
              <a:t>Extract a “Theology” of Salvation of Each Author</a:t>
            </a:r>
            <a:br>
              <a:rPr lang="en-US" dirty="0" smtClean="0"/>
            </a:br>
            <a:endParaRPr lang="en-US" dirty="0" smtClean="0"/>
          </a:p>
          <a:p>
            <a:pPr marL="514350" indent="-514350">
              <a:buFont typeface="+mj-lt"/>
              <a:buAutoNum type="arabicPeriod"/>
            </a:pPr>
            <a:r>
              <a:rPr lang="en-US" dirty="0" smtClean="0"/>
              <a:t>Summarize the Conclusions</a:t>
            </a:r>
            <a:endParaRPr lang="en-US" dirty="0"/>
          </a:p>
        </p:txBody>
      </p:sp>
      <p:sp>
        <p:nvSpPr>
          <p:cNvPr id="3" name="Title 2"/>
          <p:cNvSpPr>
            <a:spLocks noGrp="1"/>
          </p:cNvSpPr>
          <p:nvPr>
            <p:ph type="title"/>
          </p:nvPr>
        </p:nvSpPr>
        <p:spPr/>
        <p:txBody>
          <a:bodyPr>
            <a:normAutofit fontScale="90000"/>
          </a:bodyPr>
          <a:lstStyle/>
          <a:p>
            <a:r>
              <a:rPr lang="en-US" dirty="0" smtClean="0">
                <a:solidFill>
                  <a:schemeClr val="bg1"/>
                </a:solidFill>
              </a:rPr>
              <a:t>METHODOLOGY  OF  THE  STUDY</a:t>
            </a:r>
            <a:endParaRPr lang="en-US"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Ephesians 2:8-9</a:t>
            </a:r>
            <a:br>
              <a:rPr lang="en-US" dirty="0" smtClean="0"/>
            </a:br>
            <a:r>
              <a:rPr lang="en-US" dirty="0" smtClean="0"/>
              <a:t/>
            </a:r>
            <a:br>
              <a:rPr lang="en-US" dirty="0" smtClean="0"/>
            </a:br>
            <a:endParaRPr lang="en-US" dirty="0" smtClean="0"/>
          </a:p>
          <a:p>
            <a:pPr>
              <a:buNone/>
            </a:pPr>
            <a:r>
              <a:rPr lang="en-US" dirty="0" smtClean="0">
                <a:solidFill>
                  <a:schemeClr val="bg1"/>
                </a:solidFill>
              </a:rPr>
              <a:t>    </a:t>
            </a:r>
            <a:r>
              <a:rPr lang="en-US" sz="4000" dirty="0" smtClean="0"/>
              <a:t>For by grace you have been saved through faith; and that not of yourselves, </a:t>
            </a:r>
            <a:r>
              <a:rPr lang="en-US" sz="4000" i="1" dirty="0" smtClean="0"/>
              <a:t>it is </a:t>
            </a:r>
            <a:r>
              <a:rPr lang="en-US" sz="4000" dirty="0" smtClean="0"/>
              <a:t>the gift of God; not as a result of works, so that no one may boast</a:t>
            </a:r>
            <a:r>
              <a:rPr lang="en-US" sz="4000" dirty="0" smtClean="0">
                <a:solidFill>
                  <a:schemeClr val="bg1"/>
                </a:solidFill>
              </a:rPr>
              <a:t>. </a:t>
            </a:r>
            <a:r>
              <a:rPr lang="en-US" sz="2800" dirty="0" smtClean="0">
                <a:solidFill>
                  <a:schemeClr val="bg1"/>
                </a:solidFill>
              </a:rPr>
              <a:t>[New American Standard Bible]</a:t>
            </a:r>
            <a:endParaRPr lang="en-US" sz="2800" dirty="0">
              <a:solidFill>
                <a:schemeClr val="bg1"/>
              </a:solidFill>
            </a:endParaRPr>
          </a:p>
        </p:txBody>
      </p:sp>
      <p:sp>
        <p:nvSpPr>
          <p:cNvPr id="3" name="Title 2"/>
          <p:cNvSpPr>
            <a:spLocks noGrp="1"/>
          </p:cNvSpPr>
          <p:nvPr>
            <p:ph type="title"/>
          </p:nvPr>
        </p:nvSpPr>
        <p:spPr/>
        <p:txBody>
          <a:bodyPr>
            <a:normAutofit fontScale="90000"/>
          </a:bodyPr>
          <a:lstStyle/>
          <a:p>
            <a:r>
              <a:rPr lang="en-US" dirty="0" smtClean="0">
                <a:solidFill>
                  <a:schemeClr val="bg1"/>
                </a:solidFill>
              </a:rPr>
              <a:t>1. ESTABLISH </a:t>
            </a:r>
            <a:r>
              <a:rPr lang="en-US" dirty="0" smtClean="0">
                <a:solidFill>
                  <a:schemeClr val="bg1"/>
                </a:solidFill>
              </a:rPr>
              <a:t>BASELINE THEOLOGY</a:t>
            </a:r>
            <a:endParaRPr lang="en-US"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2">
                                            <p:txEl>
                                              <p:pRg st="1" end="1"/>
                                            </p:txEl>
                                          </p:spTgt>
                                        </p:tgtEl>
                                        <p:attrNameLst>
                                          <p:attrName>style.visibility</p:attrName>
                                        </p:attrNameLst>
                                      </p:cBhvr>
                                      <p:to>
                                        <p:strVal val="visible"/>
                                      </p:to>
                                    </p:set>
                                    <p:anim calcmode="discrete" valueType="clr">
                                      <p:cBhvr override="childStyle">
                                        <p:cTn id="7" dur="80"/>
                                        <p:tgtEl>
                                          <p:spTgt spid="2">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
                                            <p:txEl>
                                              <p:pRg st="1" end="1"/>
                                            </p:txEl>
                                          </p:spTgt>
                                        </p:tgtEl>
                                        <p:attrNameLst>
                                          <p:attrName>fillcolor</p:attrName>
                                        </p:attrNameLst>
                                      </p:cBhvr>
                                      <p:tavLst>
                                        <p:tav tm="0">
                                          <p:val>
                                            <p:clrVal>
                                              <a:schemeClr val="accent2"/>
                                            </p:clrVal>
                                          </p:val>
                                        </p:tav>
                                        <p:tav tm="50000">
                                          <p:val>
                                            <p:clrVal>
                                              <a:schemeClr val="hlink"/>
                                            </p:clrVal>
                                          </p:val>
                                        </p:tav>
                                      </p:tavLst>
                                    </p:anim>
                                    <p:set>
                                      <p:cBhvr>
                                        <p:cTn id="9" dur="80"/>
                                        <p:tgtEl>
                                          <p:spTgt spid="2">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Custom 3">
      <a:dk1>
        <a:sysClr val="windowText" lastClr="000000"/>
      </a:dk1>
      <a:lt1>
        <a:srgbClr val="000000"/>
      </a:lt1>
      <a:dk2>
        <a:srgbClr val="FFCA0C"/>
      </a:dk2>
      <a:lt2>
        <a:srgbClr val="E36305"/>
      </a:lt2>
      <a:accent1>
        <a:srgbClr val="B83D68"/>
      </a:accent1>
      <a:accent2>
        <a:srgbClr val="AC66BB"/>
      </a:accent2>
      <a:accent3>
        <a:srgbClr val="DE6C36"/>
      </a:accent3>
      <a:accent4>
        <a:srgbClr val="F9B639"/>
      </a:accent4>
      <a:accent5>
        <a:srgbClr val="CF6DA4"/>
      </a:accent5>
      <a:accent6>
        <a:srgbClr val="FA8D3D"/>
      </a:accent6>
      <a:hlink>
        <a:srgbClr val="00B0F0"/>
      </a:hlink>
      <a:folHlink>
        <a:srgbClr val="00206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554</TotalTime>
  <Words>1057</Words>
  <Application>Microsoft Office PowerPoint</Application>
  <PresentationFormat>On-screen Show (4:3)</PresentationFormat>
  <Paragraphs>124</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Paper</vt:lpstr>
      <vt:lpstr>SALVATION in the  APOSTOLIC FATHERS</vt:lpstr>
      <vt:lpstr>WHO ARE THE APOSTOLIC FATHERS?</vt:lpstr>
      <vt:lpstr>WHO ARE THE APOSTOLIC FATHERS?</vt:lpstr>
      <vt:lpstr>WHEN DID THEY WRITE?</vt:lpstr>
      <vt:lpstr>WHAT  TYPES  OF  WRITINGS?</vt:lpstr>
      <vt:lpstr>WHY  THIS  STUDY?</vt:lpstr>
      <vt:lpstr>SALVATION  TERMINOLOGY  USED</vt:lpstr>
      <vt:lpstr>METHODOLOGY  OF  THE  STUDY</vt:lpstr>
      <vt:lpstr>1. ESTABLISH BASELINE THEOLOGY</vt:lpstr>
      <vt:lpstr>2. CREATE THE CONCORDANCE</vt:lpstr>
      <vt:lpstr>3. ANALYZE EACH OCCURRENCE</vt:lpstr>
      <vt:lpstr>4. EXTRACT  A  “THEOLOGY”</vt:lpstr>
      <vt:lpstr>5. RESULTS OF THE STUDY</vt:lpstr>
      <vt:lpstr>RESULTS OF THE STUDY</vt:lpstr>
      <vt:lpstr>RESULTS OF THE STUDY</vt:lpstr>
      <vt:lpstr>RESULTS OF THE STUDY</vt:lpstr>
      <vt:lpstr>RESULTS OF THE STUDY</vt:lpstr>
      <vt:lpstr>RESULTS OF THE STUDY</vt:lpstr>
      <vt:lpstr>RESULTS OF THE STUDY</vt:lpstr>
      <vt:lpstr>RESULTS OF THE STUDY</vt:lpstr>
      <vt:lpstr>RESULTS OF THE STUDY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SALVATION IN THE APOSTOLIC FATHERS</dc:title>
  <dc:creator>Paul</dc:creator>
  <cp:lastModifiedBy>Paul</cp:lastModifiedBy>
  <cp:revision>72</cp:revision>
  <dcterms:created xsi:type="dcterms:W3CDTF">2012-03-13T00:36:33Z</dcterms:created>
  <dcterms:modified xsi:type="dcterms:W3CDTF">2012-03-17T17:59:25Z</dcterms:modified>
</cp:coreProperties>
</file>